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14"/>
  </p:notesMasterIdLst>
  <p:sldIdLst>
    <p:sldId id="256" r:id="rId2"/>
    <p:sldId id="263" r:id="rId3"/>
    <p:sldId id="288" r:id="rId4"/>
    <p:sldId id="290" r:id="rId5"/>
    <p:sldId id="291" r:id="rId6"/>
    <p:sldId id="292" r:id="rId7"/>
    <p:sldId id="280" r:id="rId8"/>
    <p:sldId id="259" r:id="rId9"/>
    <p:sldId id="282" r:id="rId10"/>
    <p:sldId id="283" r:id="rId11"/>
    <p:sldId id="287" r:id="rId12"/>
    <p:sldId id="286" r:id="rId1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91" autoAdjust="0"/>
    <p:restoredTop sz="94660"/>
  </p:normalViewPr>
  <p:slideViewPr>
    <p:cSldViewPr>
      <p:cViewPr varScale="1">
        <p:scale>
          <a:sx n="62" d="100"/>
          <a:sy n="62" d="100"/>
        </p:scale>
        <p:origin x="1516" y="44"/>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38EBBE4-721B-4AE6-9483-E394C1E7FA26}"/>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defRPr>
            </a:lvl1pPr>
          </a:lstStyle>
          <a:p>
            <a:pPr>
              <a:defRPr/>
            </a:pPr>
            <a:endParaRPr lang="en-US"/>
          </a:p>
        </p:txBody>
      </p:sp>
      <p:sp>
        <p:nvSpPr>
          <p:cNvPr id="3" name="Date Placeholder 2">
            <a:extLst>
              <a:ext uri="{FF2B5EF4-FFF2-40B4-BE49-F238E27FC236}">
                <a16:creationId xmlns:a16="http://schemas.microsoft.com/office/drawing/2014/main" id="{65CF551F-52A2-425F-8BAD-DF9197465017}"/>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defRPr>
            </a:lvl1pPr>
          </a:lstStyle>
          <a:p>
            <a:pPr>
              <a:defRPr/>
            </a:pPr>
            <a:fld id="{E13C5193-9825-4404-8C47-5F23DA0411C3}" type="datetimeFigureOut">
              <a:rPr lang="en-US"/>
              <a:pPr>
                <a:defRPr/>
              </a:pPr>
              <a:t>9/4/2023</a:t>
            </a:fld>
            <a:endParaRPr lang="en-US" dirty="0"/>
          </a:p>
        </p:txBody>
      </p:sp>
      <p:sp>
        <p:nvSpPr>
          <p:cNvPr id="4" name="Slide Image Placeholder 3">
            <a:extLst>
              <a:ext uri="{FF2B5EF4-FFF2-40B4-BE49-F238E27FC236}">
                <a16:creationId xmlns:a16="http://schemas.microsoft.com/office/drawing/2014/main" id="{420549B8-5670-4AF0-9E93-C06C26453640}"/>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3A559B5F-E686-43ED-8E22-CE885BE8B3CA}"/>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FDF59AAF-D57A-41BD-BD6E-092BC347E482}"/>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987E6A93-85E7-4762-8BBD-CA63EDF0E060}"/>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D8D5C8DB-37F8-41FF-8859-553273060BF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45CA6828-F88E-44B6-857C-1B0E4442B61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a:extLst>
              <a:ext uri="{FF2B5EF4-FFF2-40B4-BE49-F238E27FC236}">
                <a16:creationId xmlns:a16="http://schemas.microsoft.com/office/drawing/2014/main" id="{851A928B-4DC9-4FAF-881C-46B266C1C4A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124" name="Slide Number Placeholder 3">
            <a:extLst>
              <a:ext uri="{FF2B5EF4-FFF2-40B4-BE49-F238E27FC236}">
                <a16:creationId xmlns:a16="http://schemas.microsoft.com/office/drawing/2014/main" id="{B7ED1AA1-5168-48AD-9EE1-4C1BD07C8EF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83E13E5-CC5E-4336-AADF-5FA2D377FB0A}" type="slidenum">
              <a:rPr lang="en-US" altLang="en-US" smtClean="0">
                <a:latin typeface="Arial" panose="020B0604020202020204" pitchFamily="34" charset="0"/>
              </a:rPr>
              <a:pPr>
                <a:spcBef>
                  <a:spcPct val="0"/>
                </a:spcBef>
              </a:pPr>
              <a:t>1</a:t>
            </a:fld>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a:extLst>
              <a:ext uri="{FF2B5EF4-FFF2-40B4-BE49-F238E27FC236}">
                <a16:creationId xmlns:a16="http://schemas.microsoft.com/office/drawing/2014/main" id="{DCDA9EC3-32F8-4495-BA55-71484A2FC8A4}"/>
              </a:ext>
            </a:extLst>
          </p:cNvPr>
          <p:cNvSpPr>
            <a:spLocks noChangeArrowheads="1"/>
          </p:cNvSpPr>
          <p:nvPr/>
        </p:nvSpPr>
        <p:spPr bwMode="auto">
          <a:xfrm>
            <a:off x="609600" y="1219200"/>
            <a:ext cx="79248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 name="Line 8">
            <a:extLst>
              <a:ext uri="{FF2B5EF4-FFF2-40B4-BE49-F238E27FC236}">
                <a16:creationId xmlns:a16="http://schemas.microsoft.com/office/drawing/2014/main" id="{8A592399-7DCC-40E6-A1ED-B1FB13C240C3}"/>
              </a:ext>
            </a:extLst>
          </p:cNvPr>
          <p:cNvSpPr>
            <a:spLocks noChangeShapeType="1"/>
          </p:cNvSpPr>
          <p:nvPr/>
        </p:nvSpPr>
        <p:spPr bwMode="auto">
          <a:xfrm>
            <a:off x="1981200" y="3962400"/>
            <a:ext cx="6511925"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986" name="Rectangle 2"/>
          <p:cNvSpPr>
            <a:spLocks noGrp="1" noChangeArrowheads="1"/>
          </p:cNvSpPr>
          <p:nvPr>
            <p:ph type="ctrTitle"/>
          </p:nvPr>
        </p:nvSpPr>
        <p:spPr>
          <a:xfrm>
            <a:off x="914400" y="1524000"/>
            <a:ext cx="7623175" cy="1752600"/>
          </a:xfrm>
        </p:spPr>
        <p:txBody>
          <a:bodyPr/>
          <a:lstStyle>
            <a:lvl1pPr>
              <a:defRPr sz="5000"/>
            </a:lvl1pPr>
          </a:lstStyle>
          <a:p>
            <a:r>
              <a:rPr lang="en-US" altLang="en-US"/>
              <a:t>Click to edit Master title style</a:t>
            </a:r>
          </a:p>
        </p:txBody>
      </p:sp>
      <p:sp>
        <p:nvSpPr>
          <p:cNvPr id="41987"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en-US" altLang="en-US"/>
              <a:t>Click to edit Master subtitle style</a:t>
            </a:r>
          </a:p>
        </p:txBody>
      </p:sp>
      <p:sp>
        <p:nvSpPr>
          <p:cNvPr id="6" name="Rectangle 4">
            <a:extLst>
              <a:ext uri="{FF2B5EF4-FFF2-40B4-BE49-F238E27FC236}">
                <a16:creationId xmlns:a16="http://schemas.microsoft.com/office/drawing/2014/main" id="{A310BAD6-0CAA-40A1-AE44-A985E8FBAC80}"/>
              </a:ext>
            </a:extLst>
          </p:cNvPr>
          <p:cNvSpPr>
            <a:spLocks noGrp="1" noChangeArrowheads="1"/>
          </p:cNvSpPr>
          <p:nvPr>
            <p:ph type="dt" sz="half" idx="10"/>
          </p:nvPr>
        </p:nvSpPr>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F401AD94-52B3-4553-AECD-4C09F4EBE299}"/>
              </a:ext>
            </a:extLst>
          </p:cNvPr>
          <p:cNvSpPr>
            <a:spLocks noGrp="1" noChangeArrowheads="1"/>
          </p:cNvSpPr>
          <p:nvPr>
            <p:ph type="ftr" sz="quarter" idx="11"/>
          </p:nvPr>
        </p:nvSpPr>
        <p:spPr>
          <a:xfrm>
            <a:off x="3124200" y="6243638"/>
            <a:ext cx="2895600" cy="457200"/>
          </a:xfrm>
        </p:spPr>
        <p:txBody>
          <a:bodyPr/>
          <a:lstStyle>
            <a:lvl1pPr>
              <a:defRPr/>
            </a:lvl1pPr>
          </a:lstStyle>
          <a:p>
            <a:pPr>
              <a:defRPr/>
            </a:pPr>
            <a:endParaRPr lang="en-US" altLang="en-US"/>
          </a:p>
        </p:txBody>
      </p:sp>
      <p:sp>
        <p:nvSpPr>
          <p:cNvPr id="8" name="Rectangle 6">
            <a:extLst>
              <a:ext uri="{FF2B5EF4-FFF2-40B4-BE49-F238E27FC236}">
                <a16:creationId xmlns:a16="http://schemas.microsoft.com/office/drawing/2014/main" id="{28372DDD-660B-4813-B0AA-B3790727BF10}"/>
              </a:ext>
            </a:extLst>
          </p:cNvPr>
          <p:cNvSpPr>
            <a:spLocks noGrp="1" noChangeArrowheads="1"/>
          </p:cNvSpPr>
          <p:nvPr>
            <p:ph type="sldNum" sz="quarter" idx="12"/>
          </p:nvPr>
        </p:nvSpPr>
        <p:spPr/>
        <p:txBody>
          <a:bodyPr/>
          <a:lstStyle>
            <a:lvl1pPr>
              <a:defRPr/>
            </a:lvl1pPr>
          </a:lstStyle>
          <a:p>
            <a:pPr>
              <a:defRPr/>
            </a:pPr>
            <a:fld id="{3A662798-7B56-4762-A172-94E46CD95939}" type="slidenum">
              <a:rPr lang="en-US" altLang="en-US"/>
              <a:pPr>
                <a:defRPr/>
              </a:pPr>
              <a:t>‹#›</a:t>
            </a:fld>
            <a:endParaRPr lang="en-US" altLang="en-US"/>
          </a:p>
        </p:txBody>
      </p:sp>
    </p:spTree>
    <p:extLst>
      <p:ext uri="{BB962C8B-B14F-4D97-AF65-F5344CB8AC3E}">
        <p14:creationId xmlns:p14="http://schemas.microsoft.com/office/powerpoint/2010/main" val="3945905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BF29F9A-EB0D-4C83-BA63-46790CD9060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18A78CB4-71C5-4304-A75B-EB951C38884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F6635233-15A4-4ED2-8410-A7D4006D75FF}"/>
              </a:ext>
            </a:extLst>
          </p:cNvPr>
          <p:cNvSpPr>
            <a:spLocks noGrp="1" noChangeArrowheads="1"/>
          </p:cNvSpPr>
          <p:nvPr>
            <p:ph type="sldNum" sz="quarter" idx="12"/>
          </p:nvPr>
        </p:nvSpPr>
        <p:spPr>
          <a:ln/>
        </p:spPr>
        <p:txBody>
          <a:bodyPr/>
          <a:lstStyle>
            <a:lvl1pPr>
              <a:defRPr/>
            </a:lvl1pPr>
          </a:lstStyle>
          <a:p>
            <a:pPr>
              <a:defRPr/>
            </a:pPr>
            <a:fld id="{7ECC4F0E-8928-42A0-A242-B00C576060BB}" type="slidenum">
              <a:rPr lang="en-US" altLang="en-US"/>
              <a:pPr>
                <a:defRPr/>
              </a:pPr>
              <a:t>‹#›</a:t>
            </a:fld>
            <a:endParaRPr lang="en-US" altLang="en-US"/>
          </a:p>
        </p:txBody>
      </p:sp>
    </p:spTree>
    <p:extLst>
      <p:ext uri="{BB962C8B-B14F-4D97-AF65-F5344CB8AC3E}">
        <p14:creationId xmlns:p14="http://schemas.microsoft.com/office/powerpoint/2010/main" val="3841317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20EA127-7BEB-49D4-AB27-2EE4FA77304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CBD1386F-FD0C-49BB-B832-D666FF832E0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893B0D43-C488-45E4-9EF5-F3C4BFE363DE}"/>
              </a:ext>
            </a:extLst>
          </p:cNvPr>
          <p:cNvSpPr>
            <a:spLocks noGrp="1" noChangeArrowheads="1"/>
          </p:cNvSpPr>
          <p:nvPr>
            <p:ph type="sldNum" sz="quarter" idx="12"/>
          </p:nvPr>
        </p:nvSpPr>
        <p:spPr>
          <a:ln/>
        </p:spPr>
        <p:txBody>
          <a:bodyPr/>
          <a:lstStyle>
            <a:lvl1pPr>
              <a:defRPr/>
            </a:lvl1pPr>
          </a:lstStyle>
          <a:p>
            <a:pPr>
              <a:defRPr/>
            </a:pPr>
            <a:fld id="{D8F21C35-9438-469A-9D4D-154DE3887F62}" type="slidenum">
              <a:rPr lang="en-US" altLang="en-US"/>
              <a:pPr>
                <a:defRPr/>
              </a:pPr>
              <a:t>‹#›</a:t>
            </a:fld>
            <a:endParaRPr lang="en-US" altLang="en-US"/>
          </a:p>
        </p:txBody>
      </p:sp>
    </p:spTree>
    <p:extLst>
      <p:ext uri="{BB962C8B-B14F-4D97-AF65-F5344CB8AC3E}">
        <p14:creationId xmlns:p14="http://schemas.microsoft.com/office/powerpoint/2010/main" val="105563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67A144B-E46C-4E2D-B8DC-4D1DD500A91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01D0F773-F9C1-4EE0-9383-FAD1DBAFA53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5B9BBF9D-0604-4E8C-9A8F-E573E4FD209D}"/>
              </a:ext>
            </a:extLst>
          </p:cNvPr>
          <p:cNvSpPr>
            <a:spLocks noGrp="1" noChangeArrowheads="1"/>
          </p:cNvSpPr>
          <p:nvPr>
            <p:ph type="sldNum" sz="quarter" idx="12"/>
          </p:nvPr>
        </p:nvSpPr>
        <p:spPr>
          <a:ln/>
        </p:spPr>
        <p:txBody>
          <a:bodyPr/>
          <a:lstStyle>
            <a:lvl1pPr>
              <a:defRPr/>
            </a:lvl1pPr>
          </a:lstStyle>
          <a:p>
            <a:pPr>
              <a:defRPr/>
            </a:pPr>
            <a:fld id="{D51AFE61-8780-460E-8E64-48B712E88F9C}" type="slidenum">
              <a:rPr lang="en-US" altLang="en-US"/>
              <a:pPr>
                <a:defRPr/>
              </a:pPr>
              <a:t>‹#›</a:t>
            </a:fld>
            <a:endParaRPr lang="en-US" altLang="en-US"/>
          </a:p>
        </p:txBody>
      </p:sp>
    </p:spTree>
    <p:extLst>
      <p:ext uri="{BB962C8B-B14F-4D97-AF65-F5344CB8AC3E}">
        <p14:creationId xmlns:p14="http://schemas.microsoft.com/office/powerpoint/2010/main" val="4178672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EBEB57C6-B190-4A4C-88D0-84038871127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7BA909B7-3E59-40E7-9BD4-00848894133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0DA49B60-8DC9-421B-B9B0-B31A5EAD953E}"/>
              </a:ext>
            </a:extLst>
          </p:cNvPr>
          <p:cNvSpPr>
            <a:spLocks noGrp="1" noChangeArrowheads="1"/>
          </p:cNvSpPr>
          <p:nvPr>
            <p:ph type="sldNum" sz="quarter" idx="12"/>
          </p:nvPr>
        </p:nvSpPr>
        <p:spPr>
          <a:ln/>
        </p:spPr>
        <p:txBody>
          <a:bodyPr/>
          <a:lstStyle>
            <a:lvl1pPr>
              <a:defRPr/>
            </a:lvl1pPr>
          </a:lstStyle>
          <a:p>
            <a:pPr>
              <a:defRPr/>
            </a:pPr>
            <a:fld id="{C1E41A25-8047-4BAF-BE80-0D5C7F9B4DBA}" type="slidenum">
              <a:rPr lang="en-US" altLang="en-US"/>
              <a:pPr>
                <a:defRPr/>
              </a:pPr>
              <a:t>‹#›</a:t>
            </a:fld>
            <a:endParaRPr lang="en-US" altLang="en-US"/>
          </a:p>
        </p:txBody>
      </p:sp>
    </p:spTree>
    <p:extLst>
      <p:ext uri="{BB962C8B-B14F-4D97-AF65-F5344CB8AC3E}">
        <p14:creationId xmlns:p14="http://schemas.microsoft.com/office/powerpoint/2010/main" val="3204989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C6EEF4B7-67FF-4358-8ED5-279C6835BD4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596D5C3A-D20C-4F1E-8C22-E016F29CEF5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F89FB1B3-6AD8-4A0A-B349-8F039384CBAC}"/>
              </a:ext>
            </a:extLst>
          </p:cNvPr>
          <p:cNvSpPr>
            <a:spLocks noGrp="1" noChangeArrowheads="1"/>
          </p:cNvSpPr>
          <p:nvPr>
            <p:ph type="sldNum" sz="quarter" idx="12"/>
          </p:nvPr>
        </p:nvSpPr>
        <p:spPr>
          <a:ln/>
        </p:spPr>
        <p:txBody>
          <a:bodyPr/>
          <a:lstStyle>
            <a:lvl1pPr>
              <a:defRPr/>
            </a:lvl1pPr>
          </a:lstStyle>
          <a:p>
            <a:pPr>
              <a:defRPr/>
            </a:pPr>
            <a:fld id="{72249FDB-D74F-4866-853C-48D48567B93A}" type="slidenum">
              <a:rPr lang="en-US" altLang="en-US"/>
              <a:pPr>
                <a:defRPr/>
              </a:pPr>
              <a:t>‹#›</a:t>
            </a:fld>
            <a:endParaRPr lang="en-US" altLang="en-US"/>
          </a:p>
        </p:txBody>
      </p:sp>
    </p:spTree>
    <p:extLst>
      <p:ext uri="{BB962C8B-B14F-4D97-AF65-F5344CB8AC3E}">
        <p14:creationId xmlns:p14="http://schemas.microsoft.com/office/powerpoint/2010/main" val="1280185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D11FF680-4A8F-48EF-9212-27EDB8FE6F5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CB7BC7EB-927F-411E-B466-B0FA3D4433B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2B9199F3-8361-40AD-84B3-5F6B370E7823}"/>
              </a:ext>
            </a:extLst>
          </p:cNvPr>
          <p:cNvSpPr>
            <a:spLocks noGrp="1" noChangeArrowheads="1"/>
          </p:cNvSpPr>
          <p:nvPr>
            <p:ph type="sldNum" sz="quarter" idx="12"/>
          </p:nvPr>
        </p:nvSpPr>
        <p:spPr>
          <a:ln/>
        </p:spPr>
        <p:txBody>
          <a:bodyPr/>
          <a:lstStyle>
            <a:lvl1pPr>
              <a:defRPr/>
            </a:lvl1pPr>
          </a:lstStyle>
          <a:p>
            <a:pPr>
              <a:defRPr/>
            </a:pPr>
            <a:fld id="{36911692-9AF5-40E0-B5F9-36D67095012A}" type="slidenum">
              <a:rPr lang="en-US" altLang="en-US"/>
              <a:pPr>
                <a:defRPr/>
              </a:pPr>
              <a:t>‹#›</a:t>
            </a:fld>
            <a:endParaRPr lang="en-US" altLang="en-US"/>
          </a:p>
        </p:txBody>
      </p:sp>
    </p:spTree>
    <p:extLst>
      <p:ext uri="{BB962C8B-B14F-4D97-AF65-F5344CB8AC3E}">
        <p14:creationId xmlns:p14="http://schemas.microsoft.com/office/powerpoint/2010/main" val="272177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7C138CFF-0F0C-43E6-A783-9E911A31148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F88FE0C8-FD8E-4E88-9EED-FC6913C099D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161616B0-7FF5-4514-952A-BD94A48974BF}"/>
              </a:ext>
            </a:extLst>
          </p:cNvPr>
          <p:cNvSpPr>
            <a:spLocks noGrp="1" noChangeArrowheads="1"/>
          </p:cNvSpPr>
          <p:nvPr>
            <p:ph type="sldNum" sz="quarter" idx="12"/>
          </p:nvPr>
        </p:nvSpPr>
        <p:spPr>
          <a:ln/>
        </p:spPr>
        <p:txBody>
          <a:bodyPr/>
          <a:lstStyle>
            <a:lvl1pPr>
              <a:defRPr/>
            </a:lvl1pPr>
          </a:lstStyle>
          <a:p>
            <a:pPr>
              <a:defRPr/>
            </a:pPr>
            <a:fld id="{3F4ACB20-DE14-4968-ADB5-899C2B65918A}" type="slidenum">
              <a:rPr lang="en-US" altLang="en-US"/>
              <a:pPr>
                <a:defRPr/>
              </a:pPr>
              <a:t>‹#›</a:t>
            </a:fld>
            <a:endParaRPr lang="en-US" altLang="en-US"/>
          </a:p>
        </p:txBody>
      </p:sp>
    </p:spTree>
    <p:extLst>
      <p:ext uri="{BB962C8B-B14F-4D97-AF65-F5344CB8AC3E}">
        <p14:creationId xmlns:p14="http://schemas.microsoft.com/office/powerpoint/2010/main" val="1048289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7D4522A2-2B6E-44F1-A498-A724ACB46DC7}"/>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B2D1F2E4-1983-4BFE-9E60-BD807C5ECBD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6FD07D15-7B4A-4C7E-A4B2-977D0DB2FE34}"/>
              </a:ext>
            </a:extLst>
          </p:cNvPr>
          <p:cNvSpPr>
            <a:spLocks noGrp="1" noChangeArrowheads="1"/>
          </p:cNvSpPr>
          <p:nvPr>
            <p:ph type="sldNum" sz="quarter" idx="12"/>
          </p:nvPr>
        </p:nvSpPr>
        <p:spPr>
          <a:ln/>
        </p:spPr>
        <p:txBody>
          <a:bodyPr/>
          <a:lstStyle>
            <a:lvl1pPr>
              <a:defRPr/>
            </a:lvl1pPr>
          </a:lstStyle>
          <a:p>
            <a:pPr>
              <a:defRPr/>
            </a:pPr>
            <a:fld id="{215A53FD-BE34-4C14-91B3-D98496C391B9}" type="slidenum">
              <a:rPr lang="en-US" altLang="en-US"/>
              <a:pPr>
                <a:defRPr/>
              </a:pPr>
              <a:t>‹#›</a:t>
            </a:fld>
            <a:endParaRPr lang="en-US" altLang="en-US"/>
          </a:p>
        </p:txBody>
      </p:sp>
    </p:spTree>
    <p:extLst>
      <p:ext uri="{BB962C8B-B14F-4D97-AF65-F5344CB8AC3E}">
        <p14:creationId xmlns:p14="http://schemas.microsoft.com/office/powerpoint/2010/main" val="3175597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39F2EAB2-3446-4468-80C4-1CF48E6FEB1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76F41B4A-D02A-4329-83F2-C72E1F23F7D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2D47E3BB-E841-4C36-9430-1F7AEE082EE9}"/>
              </a:ext>
            </a:extLst>
          </p:cNvPr>
          <p:cNvSpPr>
            <a:spLocks noGrp="1" noChangeArrowheads="1"/>
          </p:cNvSpPr>
          <p:nvPr>
            <p:ph type="sldNum" sz="quarter" idx="12"/>
          </p:nvPr>
        </p:nvSpPr>
        <p:spPr>
          <a:ln/>
        </p:spPr>
        <p:txBody>
          <a:bodyPr/>
          <a:lstStyle>
            <a:lvl1pPr>
              <a:defRPr/>
            </a:lvl1pPr>
          </a:lstStyle>
          <a:p>
            <a:pPr>
              <a:defRPr/>
            </a:pPr>
            <a:fld id="{92694AE1-B5D5-46E7-9E92-9FC73DE5B1F9}" type="slidenum">
              <a:rPr lang="en-US" altLang="en-US"/>
              <a:pPr>
                <a:defRPr/>
              </a:pPr>
              <a:t>‹#›</a:t>
            </a:fld>
            <a:endParaRPr lang="en-US" altLang="en-US"/>
          </a:p>
        </p:txBody>
      </p:sp>
    </p:spTree>
    <p:extLst>
      <p:ext uri="{BB962C8B-B14F-4D97-AF65-F5344CB8AC3E}">
        <p14:creationId xmlns:p14="http://schemas.microsoft.com/office/powerpoint/2010/main" val="1346161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C4DED409-07E0-46BB-904B-89C9D2893E9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467DF679-CE7B-48AF-8594-D8B7D70A9AB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A07B1767-D114-47FF-9DC4-3FCE8519DECE}"/>
              </a:ext>
            </a:extLst>
          </p:cNvPr>
          <p:cNvSpPr>
            <a:spLocks noGrp="1" noChangeArrowheads="1"/>
          </p:cNvSpPr>
          <p:nvPr>
            <p:ph type="sldNum" sz="quarter" idx="12"/>
          </p:nvPr>
        </p:nvSpPr>
        <p:spPr>
          <a:ln/>
        </p:spPr>
        <p:txBody>
          <a:bodyPr/>
          <a:lstStyle>
            <a:lvl1pPr>
              <a:defRPr/>
            </a:lvl1pPr>
          </a:lstStyle>
          <a:p>
            <a:pPr>
              <a:defRPr/>
            </a:pPr>
            <a:fld id="{304D1A95-98A5-4E50-8CC0-26A9A69C34F8}" type="slidenum">
              <a:rPr lang="en-US" altLang="en-US"/>
              <a:pPr>
                <a:defRPr/>
              </a:pPr>
              <a:t>‹#›</a:t>
            </a:fld>
            <a:endParaRPr lang="en-US" altLang="en-US"/>
          </a:p>
        </p:txBody>
      </p:sp>
    </p:spTree>
    <p:extLst>
      <p:ext uri="{BB962C8B-B14F-4D97-AF65-F5344CB8AC3E}">
        <p14:creationId xmlns:p14="http://schemas.microsoft.com/office/powerpoint/2010/main" val="1156002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1D97469-2CE1-4A27-8765-56E6977C373A}"/>
              </a:ext>
            </a:extLst>
          </p:cNvPr>
          <p:cNvSpPr>
            <a:spLocks noGrp="1" noChangeArrowheads="1"/>
          </p:cNvSpPr>
          <p:nvPr>
            <p:ph type="title"/>
          </p:nvPr>
        </p:nvSpPr>
        <p:spPr bwMode="auto">
          <a:xfrm>
            <a:off x="457200" y="277813"/>
            <a:ext cx="82296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31D58CFB-9EEC-4FBB-B00B-210274E5BEDB}"/>
              </a:ext>
            </a:extLst>
          </p:cNvPr>
          <p:cNvSpPr>
            <a:spLocks noGrp="1" noChangeArrowheads="1"/>
          </p:cNvSpPr>
          <p:nvPr>
            <p:ph type="body" idx="1"/>
          </p:nvPr>
        </p:nvSpPr>
        <p:spPr bwMode="auto">
          <a:xfrm>
            <a:off x="457200" y="1600200"/>
            <a:ext cx="82296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0964" name="Rectangle 4">
            <a:extLst>
              <a:ext uri="{FF2B5EF4-FFF2-40B4-BE49-F238E27FC236}">
                <a16:creationId xmlns:a16="http://schemas.microsoft.com/office/drawing/2014/main" id="{CB078780-1C7D-45B0-9044-4599CAF2A831}"/>
              </a:ext>
            </a:extLst>
          </p:cNvPr>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mj-lt"/>
              </a:defRPr>
            </a:lvl1pPr>
          </a:lstStyle>
          <a:p>
            <a:pPr>
              <a:defRPr/>
            </a:pPr>
            <a:endParaRPr lang="en-US" altLang="en-US"/>
          </a:p>
        </p:txBody>
      </p:sp>
      <p:sp>
        <p:nvSpPr>
          <p:cNvPr id="40965" name="Rectangle 5">
            <a:extLst>
              <a:ext uri="{FF2B5EF4-FFF2-40B4-BE49-F238E27FC236}">
                <a16:creationId xmlns:a16="http://schemas.microsoft.com/office/drawing/2014/main" id="{C7A9CD17-1602-4635-A2B5-8F623268F98C}"/>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mj-lt"/>
              </a:defRPr>
            </a:lvl1pPr>
          </a:lstStyle>
          <a:p>
            <a:pPr>
              <a:defRPr/>
            </a:pPr>
            <a:endParaRPr lang="en-US" altLang="en-US"/>
          </a:p>
        </p:txBody>
      </p:sp>
      <p:sp>
        <p:nvSpPr>
          <p:cNvPr id="40966" name="Rectangle 6">
            <a:extLst>
              <a:ext uri="{FF2B5EF4-FFF2-40B4-BE49-F238E27FC236}">
                <a16:creationId xmlns:a16="http://schemas.microsoft.com/office/drawing/2014/main" id="{8DC01966-5668-4516-9B68-FBCC0383E684}"/>
              </a:ext>
            </a:extLst>
          </p:cNvPr>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Garamond" panose="02020404030301010803" pitchFamily="18" charset="0"/>
              </a:defRPr>
            </a:lvl1pPr>
          </a:lstStyle>
          <a:p>
            <a:pPr>
              <a:defRPr/>
            </a:pPr>
            <a:fld id="{8C7DFC41-51B3-4AAC-B9B9-8A5165C658CD}" type="slidenum">
              <a:rPr lang="en-US" altLang="en-US"/>
              <a:pPr>
                <a:defRPr/>
              </a:pPr>
              <a:t>‹#›</a:t>
            </a:fld>
            <a:endParaRPr lang="en-US" altLang="en-US"/>
          </a:p>
        </p:txBody>
      </p:sp>
      <p:sp>
        <p:nvSpPr>
          <p:cNvPr id="1031" name="Freeform 7">
            <a:extLst>
              <a:ext uri="{FF2B5EF4-FFF2-40B4-BE49-F238E27FC236}">
                <a16:creationId xmlns:a16="http://schemas.microsoft.com/office/drawing/2014/main" id="{7120117D-0F32-42E1-A716-FE6813A877B3}"/>
              </a:ext>
            </a:extLst>
          </p:cNvPr>
          <p:cNvSpPr>
            <a:spLocks noChangeArrowheads="1"/>
          </p:cNvSpPr>
          <p:nvPr/>
        </p:nvSpPr>
        <p:spPr bwMode="auto">
          <a:xfrm>
            <a:off x="381000" y="228600"/>
            <a:ext cx="82296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4046" r:id="rId1"/>
    <p:sldLayoutId id="2147484036" r:id="rId2"/>
    <p:sldLayoutId id="2147484037" r:id="rId3"/>
    <p:sldLayoutId id="2147484038" r:id="rId4"/>
    <p:sldLayoutId id="2147484039" r:id="rId5"/>
    <p:sldLayoutId id="2147484040" r:id="rId6"/>
    <p:sldLayoutId id="2147484041" r:id="rId7"/>
    <p:sldLayoutId id="2147484042" r:id="rId8"/>
    <p:sldLayoutId id="2147484043" r:id="rId9"/>
    <p:sldLayoutId id="2147484044" r:id="rId10"/>
    <p:sldLayoutId id="2147484045" r:id="rId11"/>
  </p:sldLayoutIdLst>
  <p:txStyles>
    <p:titleStyle>
      <a:lvl1pPr algn="l" rtl="0" eaLnBrk="0" fontAlgn="base" hangingPunct="0">
        <a:spcBef>
          <a:spcPct val="0"/>
        </a:spcBef>
        <a:spcAft>
          <a:spcPct val="0"/>
        </a:spcAft>
        <a:defRPr sz="4200">
          <a:solidFill>
            <a:schemeClr val="tx1"/>
          </a:solidFill>
          <a:latin typeface="+mj-lt"/>
          <a:ea typeface="+mj-ea"/>
          <a:cs typeface="+mj-cs"/>
        </a:defRPr>
      </a:lvl1pPr>
      <a:lvl2pPr algn="l" rtl="0" eaLnBrk="0" fontAlgn="base" hangingPunct="0">
        <a:spcBef>
          <a:spcPct val="0"/>
        </a:spcBef>
        <a:spcAft>
          <a:spcPct val="0"/>
        </a:spcAft>
        <a:defRPr sz="4200">
          <a:solidFill>
            <a:schemeClr val="tx1"/>
          </a:solidFill>
          <a:latin typeface="Garamond" pitchFamily="18" charset="0"/>
        </a:defRPr>
      </a:lvl2pPr>
      <a:lvl3pPr algn="l" rtl="0" eaLnBrk="0" fontAlgn="base" hangingPunct="0">
        <a:spcBef>
          <a:spcPct val="0"/>
        </a:spcBef>
        <a:spcAft>
          <a:spcPct val="0"/>
        </a:spcAft>
        <a:defRPr sz="4200">
          <a:solidFill>
            <a:schemeClr val="tx1"/>
          </a:solidFill>
          <a:latin typeface="Garamond" pitchFamily="18" charset="0"/>
        </a:defRPr>
      </a:lvl3pPr>
      <a:lvl4pPr algn="l" rtl="0" eaLnBrk="0" fontAlgn="base" hangingPunct="0">
        <a:spcBef>
          <a:spcPct val="0"/>
        </a:spcBef>
        <a:spcAft>
          <a:spcPct val="0"/>
        </a:spcAft>
        <a:defRPr sz="4200">
          <a:solidFill>
            <a:schemeClr val="tx1"/>
          </a:solidFill>
          <a:latin typeface="Garamond" pitchFamily="18" charset="0"/>
        </a:defRPr>
      </a:lvl4pPr>
      <a:lvl5pPr algn="l" rtl="0" eaLnBrk="0" fontAlgn="base" hangingPunct="0">
        <a:spcBef>
          <a:spcPct val="0"/>
        </a:spcBef>
        <a:spcAft>
          <a:spcPct val="0"/>
        </a:spcAft>
        <a:defRPr sz="4200">
          <a:solidFill>
            <a:schemeClr val="tx1"/>
          </a:solidFill>
          <a:latin typeface="Garamond" pitchFamily="18" charset="0"/>
        </a:defRPr>
      </a:lvl5pPr>
      <a:lvl6pPr marL="457200" algn="l" rtl="0" fontAlgn="base">
        <a:spcBef>
          <a:spcPct val="0"/>
        </a:spcBef>
        <a:spcAft>
          <a:spcPct val="0"/>
        </a:spcAft>
        <a:defRPr sz="4200">
          <a:solidFill>
            <a:schemeClr val="tx1"/>
          </a:solidFill>
          <a:latin typeface="Garamond" pitchFamily="18" charset="0"/>
        </a:defRPr>
      </a:lvl6pPr>
      <a:lvl7pPr marL="914400" algn="l" rtl="0" fontAlgn="base">
        <a:spcBef>
          <a:spcPct val="0"/>
        </a:spcBef>
        <a:spcAft>
          <a:spcPct val="0"/>
        </a:spcAft>
        <a:defRPr sz="4200">
          <a:solidFill>
            <a:schemeClr val="tx1"/>
          </a:solidFill>
          <a:latin typeface="Garamond" pitchFamily="18" charset="0"/>
        </a:defRPr>
      </a:lvl7pPr>
      <a:lvl8pPr marL="1371600" algn="l" rtl="0" fontAlgn="base">
        <a:spcBef>
          <a:spcPct val="0"/>
        </a:spcBef>
        <a:spcAft>
          <a:spcPct val="0"/>
        </a:spcAft>
        <a:defRPr sz="4200">
          <a:solidFill>
            <a:schemeClr val="tx1"/>
          </a:solidFill>
          <a:latin typeface="Garamond" pitchFamily="18" charset="0"/>
        </a:defRPr>
      </a:lvl8pPr>
      <a:lvl9pPr marL="1828800" algn="l" rtl="0" fontAlgn="base">
        <a:spcBef>
          <a:spcPct val="0"/>
        </a:spcBef>
        <a:spcAft>
          <a:spcPct val="0"/>
        </a:spcAft>
        <a:defRPr sz="4200">
          <a:solidFill>
            <a:schemeClr val="tx1"/>
          </a:solidFill>
          <a:latin typeface="Garamond" pitchFamily="18" charset="0"/>
        </a:defRPr>
      </a:lvl9pPr>
    </p:titleStyle>
    <p:bodyStyle>
      <a:lvl1pPr marL="342900" indent="-342900" algn="l" rtl="0" eaLnBrk="0" fontAlgn="base" hangingPunct="0">
        <a:spcBef>
          <a:spcPct val="20000"/>
        </a:spcBef>
        <a:spcAft>
          <a:spcPct val="0"/>
        </a:spcAft>
        <a:buClr>
          <a:schemeClr val="bg2"/>
        </a:buClr>
        <a:buSzPct val="45000"/>
        <a:buFont typeface="Wingdings" panose="05000000000000000000"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bg2"/>
        </a:buClr>
        <a:buSzPct val="45000"/>
        <a:buFont typeface="Wingdings" panose="05000000000000000000"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bg2"/>
        </a:buClr>
        <a:buSzPct val="45000"/>
        <a:buFont typeface="Wingdings" panose="05000000000000000000"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bg2"/>
        </a:buClr>
        <a:buSzPct val="45000"/>
        <a:buFont typeface="Wingdings" panose="05000000000000000000"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mn-lt"/>
        </a:defRPr>
      </a:lvl5pPr>
      <a:lvl6pPr marL="21383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0B2F531C-D4E4-434D-91BE-C1087EF36262}"/>
              </a:ext>
            </a:extLst>
          </p:cNvPr>
          <p:cNvSpPr>
            <a:spLocks noGrp="1" noChangeArrowheads="1"/>
          </p:cNvSpPr>
          <p:nvPr>
            <p:ph type="ctrTitle"/>
          </p:nvPr>
        </p:nvSpPr>
        <p:spPr/>
        <p:txBody>
          <a:bodyPr/>
          <a:lstStyle/>
          <a:p>
            <a:pPr eaLnBrk="1" hangingPunct="1"/>
            <a:r>
              <a:rPr lang="en-US" altLang="en-US" dirty="0"/>
              <a:t>Review for Consideration </a:t>
            </a:r>
          </a:p>
        </p:txBody>
      </p:sp>
      <p:sp>
        <p:nvSpPr>
          <p:cNvPr id="4099" name="Rectangle 3">
            <a:extLst>
              <a:ext uri="{FF2B5EF4-FFF2-40B4-BE49-F238E27FC236}">
                <a16:creationId xmlns:a16="http://schemas.microsoft.com/office/drawing/2014/main" id="{C8FADFA6-2792-4A1D-BF22-64384BAC33E1}"/>
              </a:ext>
            </a:extLst>
          </p:cNvPr>
          <p:cNvSpPr>
            <a:spLocks noGrp="1" noChangeArrowheads="1"/>
          </p:cNvSpPr>
          <p:nvPr>
            <p:ph type="subTitle" idx="1"/>
          </p:nvPr>
        </p:nvSpPr>
        <p:spPr/>
        <p:txBody>
          <a:bodyPr/>
          <a:lstStyle/>
          <a:p>
            <a:pPr eaLnBrk="1" hangingPunct="1"/>
            <a:r>
              <a:rPr lang="en-US" altLang="en-US"/>
              <a:t>Richard Warner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4554B-A5A8-465A-8749-FE30A18450D6}"/>
              </a:ext>
            </a:extLst>
          </p:cNvPr>
          <p:cNvSpPr>
            <a:spLocks noGrp="1"/>
          </p:cNvSpPr>
          <p:nvPr>
            <p:ph type="title"/>
          </p:nvPr>
        </p:nvSpPr>
        <p:spPr/>
        <p:txBody>
          <a:bodyPr/>
          <a:lstStyle/>
          <a:p>
            <a:r>
              <a:rPr lang="en-US" dirty="0"/>
              <a:t>A Publishing Contract</a:t>
            </a:r>
          </a:p>
        </p:txBody>
      </p:sp>
      <p:sp>
        <p:nvSpPr>
          <p:cNvPr id="3" name="Content Placeholder 2">
            <a:extLst>
              <a:ext uri="{FF2B5EF4-FFF2-40B4-BE49-F238E27FC236}">
                <a16:creationId xmlns:a16="http://schemas.microsoft.com/office/drawing/2014/main" id="{02520DAF-B7F3-4B71-B8EF-FAC3BAF9C5A8}"/>
              </a:ext>
            </a:extLst>
          </p:cNvPr>
          <p:cNvSpPr>
            <a:spLocks noGrp="1"/>
          </p:cNvSpPr>
          <p:nvPr>
            <p:ph idx="1"/>
          </p:nvPr>
        </p:nvSpPr>
        <p:spPr/>
        <p:txBody>
          <a:bodyPr/>
          <a:lstStyle/>
          <a:p>
            <a:pPr marL="0" marR="0">
              <a:spcBef>
                <a:spcPts val="0"/>
              </a:spcBef>
              <a:spcAft>
                <a:spcPts val="0"/>
              </a:spcAft>
            </a:pPr>
            <a:r>
              <a:rPr lang="en-US" sz="1800" dirty="0">
                <a:effectLst/>
                <a:latin typeface="Verdana" panose="020B0604030504040204" pitchFamily="34" charset="0"/>
                <a:ea typeface="Times New Roman" panose="02020603050405020304" pitchFamily="18" charset="0"/>
                <a:cs typeface="Verdana" panose="020B0604030504040204" pitchFamily="34" charset="0"/>
              </a:rPr>
              <a:t>Arthur contracts with Percival Publishing Co. for Percival to publish Arthur’s manuscript, </a:t>
            </a:r>
            <a:r>
              <a:rPr lang="en-US" sz="1800" i="1" dirty="0">
                <a:effectLst/>
                <a:latin typeface="Verdana" panose="020B0604030504040204" pitchFamily="34" charset="0"/>
                <a:ea typeface="Times New Roman" panose="02020603050405020304" pitchFamily="18" charset="0"/>
                <a:cs typeface="Verdana" panose="020B0604030504040204" pitchFamily="34" charset="0"/>
              </a:rPr>
              <a:t>Squaring the Table</a:t>
            </a:r>
            <a:r>
              <a:rPr lang="en-US" sz="1800" dirty="0">
                <a:effectLst/>
                <a:latin typeface="Verdana" panose="020B0604030504040204" pitchFamily="34" charset="0"/>
                <a:ea typeface="Times New Roman" panose="02020603050405020304" pitchFamily="18" charset="0"/>
                <a:cs typeface="Verdana" panose="020B0604030504040204" pitchFamily="34" charset="0"/>
              </a:rPr>
              <a:t>.  This is a work in progress, and Arthur and Percival enter into their contract long before the manuscript will be finished.  Percival promises to publish the manuscript if, when Arthur submits it, they find it acceptable.  They promise to notify Arthur of their decision within 90 days of the receipt of the manuscript.  Arthur promises to submit the manuscript to no other publishers unless and until Percival decides not to publish it.  </a:t>
            </a:r>
            <a:endParaRPr lang="en-US" sz="1800" dirty="0">
              <a:effectLst/>
              <a:latin typeface="Verdana" panose="020B060403050404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800" dirty="0">
                <a:effectLst/>
                <a:latin typeface="Verdana" panose="020B0604030504040204" pitchFamily="34" charset="0"/>
                <a:ea typeface="Times New Roman" panose="02020603050405020304" pitchFamily="18" charset="0"/>
                <a:cs typeface="Verdana" panose="020B0604030504040204" pitchFamily="34" charset="0"/>
              </a:rPr>
              <a:t>Is this following correct?  Percival promises to publish the manuscript </a:t>
            </a:r>
            <a:r>
              <a:rPr lang="en-US" sz="1800" i="1" dirty="0">
                <a:effectLst/>
                <a:latin typeface="Verdana" panose="020B0604030504040204" pitchFamily="34" charset="0"/>
                <a:ea typeface="Times New Roman" panose="02020603050405020304" pitchFamily="18" charset="0"/>
                <a:cs typeface="Verdana" panose="020B0604030504040204" pitchFamily="34" charset="0"/>
              </a:rPr>
              <a:t>if they find it acceptable</a:t>
            </a:r>
            <a:r>
              <a:rPr lang="en-US" sz="1800" dirty="0">
                <a:effectLst/>
                <a:latin typeface="Verdana" panose="020B0604030504040204" pitchFamily="34" charset="0"/>
                <a:ea typeface="Times New Roman" panose="02020603050405020304" pitchFamily="18" charset="0"/>
                <a:cs typeface="Verdana" panose="020B0604030504040204" pitchFamily="34" charset="0"/>
              </a:rPr>
              <a:t>.  The promise is illusory.  They are not obligated at all; they are free to do whatever they want—to publish or not to publish.  </a:t>
            </a:r>
            <a:endParaRPr lang="en-US" sz="1800" dirty="0">
              <a:latin typeface="Verdana" panose="020B0604030504040204" pitchFamily="34" charset="0"/>
              <a:ea typeface="Times New Roman" panose="02020603050405020304" pitchFamily="18" charset="0"/>
              <a:cs typeface="Times New Roman" panose="02020603050405020304" pitchFamily="18" charset="0"/>
            </a:endParaRPr>
          </a:p>
          <a:p>
            <a:pPr marL="0" marR="0" indent="0">
              <a:spcBef>
                <a:spcPts val="0"/>
              </a:spcBef>
              <a:spcAft>
                <a:spcPts val="0"/>
              </a:spcAft>
              <a:buNone/>
            </a:pPr>
            <a:endParaRPr lang="en-US" sz="1800" dirty="0">
              <a:effectLst/>
              <a:latin typeface="Verdana" panose="020B0604030504040204" pitchFamily="34" charset="0"/>
              <a:ea typeface="Times New Roman" panose="02020603050405020304" pitchFamily="18" charset="0"/>
              <a:cs typeface="Times New Roman" panose="02020603050405020304" pitchFamily="18" charset="0"/>
            </a:endParaRPr>
          </a:p>
          <a:p>
            <a:pPr marL="0" marR="0" indent="0">
              <a:spcBef>
                <a:spcPts val="0"/>
              </a:spcBef>
              <a:spcAft>
                <a:spcPts val="0"/>
              </a:spcAft>
              <a:buNone/>
            </a:pPr>
            <a:r>
              <a:rPr lang="en-US" sz="1800" b="1" dirty="0">
                <a:effectLst/>
                <a:latin typeface="Verdana" panose="020B0604030504040204" pitchFamily="34" charset="0"/>
                <a:ea typeface="Times New Roman" panose="02020603050405020304" pitchFamily="18" charset="0"/>
                <a:cs typeface="Arial" panose="020B0604020202020204" pitchFamily="34" charset="0"/>
              </a:rPr>
              <a:t>(a) Yes.</a:t>
            </a:r>
            <a:endParaRPr lang="en-US" sz="1800" dirty="0">
              <a:effectLst/>
              <a:latin typeface="Verdana" panose="020B0604030504040204" pitchFamily="34" charset="0"/>
              <a:ea typeface="Times New Roman" panose="02020603050405020304" pitchFamily="18" charset="0"/>
              <a:cs typeface="Times New Roman" panose="02020603050405020304" pitchFamily="18" charset="0"/>
            </a:endParaRPr>
          </a:p>
          <a:p>
            <a:pPr marL="0" marR="0" indent="0">
              <a:spcBef>
                <a:spcPts val="0"/>
              </a:spcBef>
              <a:spcAft>
                <a:spcPts val="0"/>
              </a:spcAft>
              <a:buNone/>
            </a:pPr>
            <a:r>
              <a:rPr lang="en-US" sz="1800" b="1" dirty="0">
                <a:effectLst/>
                <a:latin typeface="Verdana" panose="020B0604030504040204" pitchFamily="34" charset="0"/>
                <a:ea typeface="Times New Roman" panose="02020603050405020304" pitchFamily="18" charset="0"/>
                <a:cs typeface="Arial" panose="020B0604020202020204" pitchFamily="34" charset="0"/>
              </a:rPr>
              <a:t> </a:t>
            </a:r>
            <a:endParaRPr lang="en-US" sz="1800" dirty="0">
              <a:effectLst/>
              <a:latin typeface="Verdana" panose="020B0604030504040204" pitchFamily="34" charset="0"/>
              <a:ea typeface="Times New Roman" panose="02020603050405020304" pitchFamily="18" charset="0"/>
              <a:cs typeface="Times New Roman" panose="02020603050405020304" pitchFamily="18" charset="0"/>
            </a:endParaRPr>
          </a:p>
          <a:p>
            <a:pPr marL="0" marR="0" indent="0">
              <a:spcBef>
                <a:spcPts val="0"/>
              </a:spcBef>
              <a:spcAft>
                <a:spcPts val="0"/>
              </a:spcAft>
              <a:buNone/>
            </a:pPr>
            <a:r>
              <a:rPr lang="en-US" sz="1800" b="1" dirty="0">
                <a:effectLst/>
                <a:latin typeface="Verdana" panose="020B0604030504040204" pitchFamily="34" charset="0"/>
                <a:ea typeface="Times New Roman" panose="02020603050405020304" pitchFamily="18" charset="0"/>
                <a:cs typeface="Arial" panose="020B0604020202020204" pitchFamily="34" charset="0"/>
              </a:rPr>
              <a:t>(b) No.</a:t>
            </a:r>
            <a:endParaRPr lang="en-US" sz="1800" dirty="0">
              <a:effectLst/>
              <a:latin typeface="Verdana" panose="020B060403050404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7490430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DD012-B781-425D-AA7B-0FE00D4EEDAC}"/>
              </a:ext>
            </a:extLst>
          </p:cNvPr>
          <p:cNvSpPr>
            <a:spLocks noGrp="1"/>
          </p:cNvSpPr>
          <p:nvPr>
            <p:ph type="title"/>
          </p:nvPr>
        </p:nvSpPr>
        <p:spPr/>
        <p:txBody>
          <a:bodyPr/>
          <a:lstStyle/>
          <a:p>
            <a:r>
              <a:rPr lang="en-US" dirty="0"/>
              <a:t>Steer Rite</a:t>
            </a:r>
          </a:p>
        </p:txBody>
      </p:sp>
      <p:sp>
        <p:nvSpPr>
          <p:cNvPr id="3" name="Content Placeholder 2">
            <a:extLst>
              <a:ext uri="{FF2B5EF4-FFF2-40B4-BE49-F238E27FC236}">
                <a16:creationId xmlns:a16="http://schemas.microsoft.com/office/drawing/2014/main" id="{712DC6BC-7D97-472B-ACE1-265931E5CBEA}"/>
              </a:ext>
            </a:extLst>
          </p:cNvPr>
          <p:cNvSpPr>
            <a:spLocks noGrp="1"/>
          </p:cNvSpPr>
          <p:nvPr>
            <p:ph idx="1"/>
          </p:nvPr>
        </p:nvSpPr>
        <p:spPr>
          <a:xfrm>
            <a:off x="457200" y="1163637"/>
            <a:ext cx="8229600" cy="5416550"/>
          </a:xfrm>
        </p:spPr>
        <p:txBody>
          <a:bodyPr/>
          <a:lstStyle/>
          <a:p>
            <a:pPr marL="0" marR="0">
              <a:spcBef>
                <a:spcPts val="0"/>
              </a:spcBef>
              <a:spcAft>
                <a:spcPts val="0"/>
              </a:spcAft>
            </a:pPr>
            <a:r>
              <a:rPr lang="en-US" sz="2000" dirty="0">
                <a:effectLst/>
                <a:ea typeface="Times New Roman" panose="02020603050405020304" pitchFamily="18" charset="0"/>
              </a:rPr>
              <a:t>Steer Rite and Durham Co. enter into negotiations aimed at having Steer Rite, a distributor of fertilizer, market fertilizer for Durham (under the name "Bull Durham"), a company that manufactures fertilizer.  After months of extensive negotiations involving lawyers for both sides, Steer Rite and Durham sign a detailed written contract which provides that Steer Rite will market fertilizer for Durham Co. under the name "Bull Durham".  Under the contract, Steer Rite is the exclusive marketer of Bull Durham.  Steer Rite agrees to pay Durham a royalty of $1 for each bag Steer Rite sells to its various outlets around the country.  The contract does not however specify any amount that Steer Rite must distribute.  As far as the explicit language of the contract is concerned, Steer Rite would violate no contractual obligation if it distributed no bags of Bull Durham </a:t>
            </a:r>
            <a:r>
              <a:rPr lang="en-US" sz="2000" dirty="0" err="1">
                <a:effectLst/>
                <a:ea typeface="Times New Roman" panose="02020603050405020304" pitchFamily="18" charset="0"/>
              </a:rPr>
              <a:t>whatsover</a:t>
            </a:r>
            <a:r>
              <a:rPr lang="en-US" sz="2000" dirty="0">
                <a:effectLst/>
                <a:ea typeface="Times New Roman" panose="02020603050405020304" pitchFamily="18" charset="0"/>
              </a:rPr>
              <a:t>.  Steer Rite markets some Bull Durham but very little.  Durham Co.  sues claiming a breach of contract.  </a:t>
            </a:r>
          </a:p>
          <a:p>
            <a:pPr marL="0" marR="0" indent="0">
              <a:spcBef>
                <a:spcPts val="0"/>
              </a:spcBef>
              <a:spcAft>
                <a:spcPts val="0"/>
              </a:spcAft>
              <a:buNone/>
            </a:pPr>
            <a:r>
              <a:rPr lang="en-US" sz="2000" dirty="0">
                <a:effectLst/>
                <a:ea typeface="Times New Roman" panose="02020603050405020304" pitchFamily="18" charset="0"/>
              </a:rPr>
              <a:t>(</a:t>
            </a:r>
            <a:r>
              <a:rPr lang="en-US" sz="2000" b="1" dirty="0">
                <a:effectLst/>
                <a:ea typeface="Times New Roman" panose="02020603050405020304" pitchFamily="18" charset="0"/>
              </a:rPr>
              <a:t>A) Steer Rite breached no contractual obligation. </a:t>
            </a:r>
            <a:endParaRPr lang="en-US" sz="2000" dirty="0">
              <a:effectLst/>
              <a:ea typeface="Times New Roman" panose="02020603050405020304" pitchFamily="18" charset="0"/>
            </a:endParaRPr>
          </a:p>
          <a:p>
            <a:pPr marL="0" marR="0" indent="0">
              <a:spcBef>
                <a:spcPts val="0"/>
              </a:spcBef>
              <a:spcAft>
                <a:spcPts val="0"/>
              </a:spcAft>
              <a:buNone/>
            </a:pPr>
            <a:r>
              <a:rPr lang="en-US" sz="2000" b="1" dirty="0">
                <a:effectLst/>
                <a:ea typeface="Times New Roman" panose="02020603050405020304" pitchFamily="18" charset="0"/>
              </a:rPr>
              <a:t>(B) The contract is unenforceable for lack of consideration.</a:t>
            </a:r>
            <a:endParaRPr lang="en-US" sz="2000" dirty="0">
              <a:effectLst/>
              <a:ea typeface="Times New Roman" panose="02020603050405020304" pitchFamily="18" charset="0"/>
            </a:endParaRPr>
          </a:p>
          <a:p>
            <a:pPr marL="0" marR="0" indent="0">
              <a:spcBef>
                <a:spcPts val="0"/>
              </a:spcBef>
              <a:spcAft>
                <a:spcPts val="0"/>
              </a:spcAft>
              <a:buNone/>
            </a:pPr>
            <a:r>
              <a:rPr lang="en-US" sz="2000" b="1" dirty="0">
                <a:effectLst/>
                <a:ea typeface="Times New Roman" panose="02020603050405020304" pitchFamily="18" charset="0"/>
              </a:rPr>
              <a:t>(C) Steer Rite did arguably breach a contractual obligation.</a:t>
            </a:r>
            <a:endParaRPr lang="en-US" sz="2000" dirty="0">
              <a:effectLst/>
              <a:ea typeface="Times New Roman" panose="02020603050405020304" pitchFamily="18" charset="0"/>
            </a:endParaRPr>
          </a:p>
          <a:p>
            <a:endParaRPr lang="en-US" dirty="0"/>
          </a:p>
        </p:txBody>
      </p:sp>
    </p:spTree>
    <p:extLst>
      <p:ext uri="{BB962C8B-B14F-4D97-AF65-F5344CB8AC3E}">
        <p14:creationId xmlns:p14="http://schemas.microsoft.com/office/powerpoint/2010/main" val="21344200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B19326-0DFE-4705-BA8A-EFFFEB9F1741}"/>
              </a:ext>
            </a:extLst>
          </p:cNvPr>
          <p:cNvSpPr>
            <a:spLocks noGrp="1"/>
          </p:cNvSpPr>
          <p:nvPr>
            <p:ph type="title"/>
          </p:nvPr>
        </p:nvSpPr>
        <p:spPr>
          <a:xfrm>
            <a:off x="457200" y="277813"/>
            <a:ext cx="8229600" cy="941387"/>
          </a:xfrm>
        </p:spPr>
        <p:txBody>
          <a:bodyPr/>
          <a:lstStyle/>
          <a:p>
            <a:r>
              <a:rPr lang="en-US" dirty="0"/>
              <a:t>Scrooge</a:t>
            </a:r>
          </a:p>
        </p:txBody>
      </p:sp>
      <p:sp>
        <p:nvSpPr>
          <p:cNvPr id="3" name="Content Placeholder 2">
            <a:extLst>
              <a:ext uri="{FF2B5EF4-FFF2-40B4-BE49-F238E27FC236}">
                <a16:creationId xmlns:a16="http://schemas.microsoft.com/office/drawing/2014/main" id="{BA5A84A0-D11C-4ACE-BA88-06AF6F009626}"/>
              </a:ext>
            </a:extLst>
          </p:cNvPr>
          <p:cNvSpPr>
            <a:spLocks noGrp="1"/>
          </p:cNvSpPr>
          <p:nvPr>
            <p:ph idx="1"/>
          </p:nvPr>
        </p:nvSpPr>
        <p:spPr>
          <a:xfrm>
            <a:off x="429208" y="1524000"/>
            <a:ext cx="8229600" cy="4495800"/>
          </a:xfrm>
        </p:spPr>
        <p:txBody>
          <a:bodyPr/>
          <a:lstStyle/>
          <a:p>
            <a:pPr marL="0" marR="0">
              <a:spcBef>
                <a:spcPts val="0"/>
              </a:spcBef>
              <a:spcAft>
                <a:spcPts val="0"/>
              </a:spcAft>
            </a:pPr>
            <a:r>
              <a:rPr lang="en-US" sz="2000" dirty="0">
                <a:effectLst/>
                <a:ea typeface="Times New Roman" panose="02020603050405020304" pitchFamily="18" charset="0"/>
              </a:rPr>
              <a:t>Sally sees Scrooge's daughter about to be run over by a car; she runs into the street, grabs the girl, and throws her clear of the speeding vehicle. Sally herself however is hit by the car and severely injured. As Sally is lying on the street waiting for the ambulance, Scrooge says, "Don't worry; I'm wealthy; I promise I'll give you $2,000,000 for saving my daughter's life, so don't worry about money at all."  A few days later, while Sally is lying in the hospital, Scrooge, having recovered from the transient feeling of gratitude, sends his lawyer to Sally to explain that Scrooge will not be making the gift of $2,000,000. </a:t>
            </a:r>
          </a:p>
          <a:p>
            <a:pPr marL="0" marR="0">
              <a:spcBef>
                <a:spcPts val="0"/>
              </a:spcBef>
              <a:spcAft>
                <a:spcPts val="0"/>
              </a:spcAft>
            </a:pPr>
            <a:r>
              <a:rPr lang="en-US" sz="2000" b="1" dirty="0">
                <a:effectLst/>
                <a:ea typeface="Times New Roman" panose="02020603050405020304" pitchFamily="18" charset="0"/>
              </a:rPr>
              <a:t>(a) No, because Sally saved Scrooge's daughter </a:t>
            </a:r>
            <a:r>
              <a:rPr lang="en-US" sz="2000" b="1" i="1" dirty="0">
                <a:effectLst/>
                <a:ea typeface="Times New Roman" panose="02020603050405020304" pitchFamily="18" charset="0"/>
              </a:rPr>
              <a:t>before</a:t>
            </a:r>
            <a:r>
              <a:rPr lang="en-US" sz="2000" b="1" dirty="0">
                <a:effectLst/>
                <a:ea typeface="Times New Roman" panose="02020603050405020304" pitchFamily="18" charset="0"/>
              </a:rPr>
              <a:t> Scrooge made the promise, and past actions cannot be consideration for a promise. </a:t>
            </a:r>
            <a:endParaRPr lang="en-US" sz="2000" dirty="0">
              <a:effectLst/>
              <a:ea typeface="Times New Roman" panose="02020603050405020304" pitchFamily="18" charset="0"/>
            </a:endParaRPr>
          </a:p>
          <a:p>
            <a:pPr marL="0" marR="0">
              <a:spcBef>
                <a:spcPts val="0"/>
              </a:spcBef>
              <a:spcAft>
                <a:spcPts val="0"/>
              </a:spcAft>
            </a:pPr>
            <a:r>
              <a:rPr lang="en-US" sz="2000" b="1" dirty="0">
                <a:effectLst/>
                <a:ea typeface="Times New Roman" panose="02020603050405020304" pitchFamily="18" charset="0"/>
              </a:rPr>
              <a:t>(b) Yes, because the injury is a detriment to Sally.</a:t>
            </a:r>
            <a:endParaRPr lang="en-US" sz="2000" dirty="0">
              <a:effectLst/>
              <a:ea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27429563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542348-A81A-4BBF-B533-78A36DF5A445}"/>
              </a:ext>
            </a:extLst>
          </p:cNvPr>
          <p:cNvSpPr>
            <a:spLocks noGrp="1"/>
          </p:cNvSpPr>
          <p:nvPr>
            <p:ph type="title"/>
          </p:nvPr>
        </p:nvSpPr>
        <p:spPr/>
        <p:txBody>
          <a:bodyPr/>
          <a:lstStyle/>
          <a:p>
            <a:r>
              <a:rPr lang="en-US" dirty="0"/>
              <a:t>Bob and the Carpenter</a:t>
            </a:r>
          </a:p>
        </p:txBody>
      </p:sp>
      <p:sp>
        <p:nvSpPr>
          <p:cNvPr id="3" name="Content Placeholder 2">
            <a:extLst>
              <a:ext uri="{FF2B5EF4-FFF2-40B4-BE49-F238E27FC236}">
                <a16:creationId xmlns:a16="http://schemas.microsoft.com/office/drawing/2014/main" id="{D1083D2C-E13E-4560-8F21-55A90994CDE9}"/>
              </a:ext>
            </a:extLst>
          </p:cNvPr>
          <p:cNvSpPr>
            <a:spLocks noGrp="1"/>
          </p:cNvSpPr>
          <p:nvPr>
            <p:ph idx="1"/>
          </p:nvPr>
        </p:nvSpPr>
        <p:spPr/>
        <p:txBody>
          <a:bodyPr/>
          <a:lstStyle/>
          <a:p>
            <a:r>
              <a:rPr lang="en-US" sz="2400" dirty="0">
                <a:effectLst/>
                <a:latin typeface="Verdana" panose="020B0604030504040204" pitchFamily="34" charset="0"/>
                <a:ea typeface="Times New Roman" panose="02020603050405020304" pitchFamily="18" charset="0"/>
                <a:cs typeface="Verdana" panose="020B0604030504040204" pitchFamily="34" charset="0"/>
              </a:rPr>
              <a:t>Bob pays a carpenter to custom build his new kitchen cabinets. The contract says the carpenter will have the cabinets ready in 6 weeks. After 4 weeks, the carpenter goes to Bob and says "Gee, this was more work than I thought. I'm having to turn down other jobs in order to do this. If you still want your cabinets on time, it'll cost you an additional $500." </a:t>
            </a:r>
          </a:p>
          <a:p>
            <a:pPr marL="0" indent="0">
              <a:buNone/>
            </a:pPr>
            <a:r>
              <a:rPr lang="en-US" sz="2400" dirty="0">
                <a:latin typeface="Verdana" panose="020B0604030504040204" pitchFamily="34" charset="0"/>
                <a:ea typeface="Times New Roman" panose="02020603050405020304" pitchFamily="18" charset="0"/>
                <a:cs typeface="Verdana" panose="020B0604030504040204" pitchFamily="34" charset="0"/>
              </a:rPr>
              <a:t>The carpenter has a preexisting duty to complete the cabinets on time.</a:t>
            </a:r>
          </a:p>
          <a:p>
            <a:pPr marL="457200" indent="-457200">
              <a:buSzPct val="100000"/>
              <a:buFont typeface="+mj-lt"/>
              <a:buAutoNum type="alphaLcParenR"/>
            </a:pPr>
            <a:r>
              <a:rPr lang="en-US" sz="2400" dirty="0">
                <a:latin typeface="Verdana" panose="020B0604030504040204" pitchFamily="34" charset="0"/>
                <a:ea typeface="Times New Roman" panose="02020603050405020304" pitchFamily="18" charset="0"/>
                <a:cs typeface="Verdana" panose="020B0604030504040204" pitchFamily="34" charset="0"/>
              </a:rPr>
              <a:t>Yes</a:t>
            </a:r>
          </a:p>
          <a:p>
            <a:pPr marL="457200" indent="-457200">
              <a:buSzPct val="100000"/>
              <a:buFont typeface="+mj-lt"/>
              <a:buAutoNum type="alphaLcParenR"/>
            </a:pPr>
            <a:r>
              <a:rPr lang="en-US" sz="2400" dirty="0">
                <a:latin typeface="Verdana" panose="020B0604030504040204" pitchFamily="34" charset="0"/>
                <a:ea typeface="Times New Roman" panose="02020603050405020304" pitchFamily="18" charset="0"/>
                <a:cs typeface="Verdana" panose="020B0604030504040204" pitchFamily="34" charset="0"/>
              </a:rPr>
              <a:t>No</a:t>
            </a:r>
            <a:endParaRPr lang="en-US" sz="2400" dirty="0">
              <a:effectLst/>
              <a:latin typeface="Verdana" panose="020B0604030504040204" pitchFamily="34" charset="0"/>
              <a:ea typeface="Times New Roman" panose="02020603050405020304" pitchFamily="18" charset="0"/>
              <a:cs typeface="Verdana" panose="020B0604030504040204" pitchFamily="34" charset="0"/>
            </a:endParaRPr>
          </a:p>
          <a:p>
            <a:pPr marL="0" indent="0">
              <a:buNone/>
            </a:pPr>
            <a:endParaRPr lang="en-US" sz="2400" dirty="0">
              <a:effectLst/>
              <a:latin typeface="Verdana" panose="020B060403050404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0654266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627196-B89D-40AE-BA16-7438FAEC1F9E}"/>
              </a:ext>
            </a:extLst>
          </p:cNvPr>
          <p:cNvSpPr>
            <a:spLocks noGrp="1"/>
          </p:cNvSpPr>
          <p:nvPr>
            <p:ph type="title"/>
          </p:nvPr>
        </p:nvSpPr>
        <p:spPr/>
        <p:txBody>
          <a:bodyPr/>
          <a:lstStyle/>
          <a:p>
            <a:r>
              <a:rPr lang="en-US" dirty="0"/>
              <a:t>A Non-Compete Clause</a:t>
            </a:r>
          </a:p>
        </p:txBody>
      </p:sp>
      <p:sp>
        <p:nvSpPr>
          <p:cNvPr id="3" name="Content Placeholder 2">
            <a:extLst>
              <a:ext uri="{FF2B5EF4-FFF2-40B4-BE49-F238E27FC236}">
                <a16:creationId xmlns:a16="http://schemas.microsoft.com/office/drawing/2014/main" id="{9DE1E8E6-48A5-443D-8AAD-5A0223CD454A}"/>
              </a:ext>
            </a:extLst>
          </p:cNvPr>
          <p:cNvSpPr>
            <a:spLocks noGrp="1"/>
          </p:cNvSpPr>
          <p:nvPr>
            <p:ph idx="1"/>
          </p:nvPr>
        </p:nvSpPr>
        <p:spPr>
          <a:xfrm>
            <a:off x="457200" y="1398977"/>
            <a:ext cx="8229600" cy="4876800"/>
          </a:xfrm>
        </p:spPr>
        <p:txBody>
          <a:bodyPr/>
          <a:lstStyle/>
          <a:p>
            <a:pPr marL="0" marR="0">
              <a:spcBef>
                <a:spcPts val="0"/>
              </a:spcBef>
              <a:spcAft>
                <a:spcPts val="0"/>
              </a:spcAft>
            </a:pPr>
            <a:r>
              <a:rPr lang="en-US" sz="2200" dirty="0">
                <a:solidFill>
                  <a:srgbClr val="000000"/>
                </a:solidFill>
                <a:effectLst/>
                <a:ea typeface="Calibri" panose="020F0502020204030204" pitchFamily="34" charset="0"/>
                <a:cs typeface="Times New Roman" panose="02020603050405020304" pitchFamily="18" charset="0"/>
              </a:rPr>
              <a:t>When Tracy Horner was asked by his employer Lucht’s Concrete Pumping to sign a noncompete agreement in 2003, two years after starting the job, he did so. The terms of the agreement required that Horner not compete against the company for a one year period if he ever left their employ.</a:t>
            </a:r>
          </a:p>
          <a:p>
            <a:pPr marL="0" marR="0">
              <a:spcBef>
                <a:spcPts val="0"/>
              </a:spcBef>
              <a:spcAft>
                <a:spcPts val="0"/>
              </a:spcAft>
            </a:pPr>
            <a:r>
              <a:rPr lang="en-US" sz="2200" dirty="0">
                <a:solidFill>
                  <a:srgbClr val="000000"/>
                </a:solidFill>
                <a:ea typeface="Calibri" panose="020F0502020204030204" pitchFamily="34" charset="0"/>
                <a:cs typeface="Times New Roman" panose="02020603050405020304" pitchFamily="18" charset="0"/>
              </a:rPr>
              <a:t>A</a:t>
            </a:r>
            <a:r>
              <a:rPr lang="en-US" sz="2200" dirty="0">
                <a:solidFill>
                  <a:srgbClr val="000000"/>
                </a:solidFill>
                <a:effectLst/>
                <a:ea typeface="Calibri" panose="020F0502020204030204" pitchFamily="34" charset="0"/>
                <a:cs typeface="Times New Roman" panose="02020603050405020304" pitchFamily="18" charset="0"/>
              </a:rPr>
              <a:t> year later he left and started working for a competitor within a week. Some of Horner’s customers followed him to his new job, Lucht claim that Horner had breached his promis</a:t>
            </a:r>
            <a:r>
              <a:rPr lang="en-US" sz="2200" dirty="0">
                <a:solidFill>
                  <a:srgbClr val="000000"/>
                </a:solidFill>
                <a:ea typeface="Calibri" panose="020F0502020204030204" pitchFamily="34" charset="0"/>
                <a:cs typeface="Times New Roman" panose="02020603050405020304" pitchFamily="18" charset="0"/>
              </a:rPr>
              <a:t>e not to </a:t>
            </a:r>
            <a:r>
              <a:rPr lang="en-US" sz="2200" dirty="0">
                <a:solidFill>
                  <a:srgbClr val="000000"/>
                </a:solidFill>
                <a:effectLst/>
                <a:ea typeface="Calibri" panose="020F0502020204030204" pitchFamily="34" charset="0"/>
                <a:cs typeface="Times New Roman" panose="02020603050405020304" pitchFamily="18" charset="0"/>
              </a:rPr>
              <a:t>compete.</a:t>
            </a:r>
          </a:p>
          <a:p>
            <a:pPr marL="0" marR="0">
              <a:spcBef>
                <a:spcPts val="0"/>
              </a:spcBef>
              <a:spcAft>
                <a:spcPts val="0"/>
              </a:spcAft>
            </a:pPr>
            <a:r>
              <a:rPr lang="en-US" sz="2200">
                <a:solidFill>
                  <a:srgbClr val="000000"/>
                </a:solidFill>
                <a:ea typeface="Calibri" panose="020F0502020204030204" pitchFamily="34" charset="0"/>
                <a:cs typeface="Times New Roman" panose="02020603050405020304" pitchFamily="18" charset="0"/>
              </a:rPr>
              <a:t>The </a:t>
            </a:r>
            <a:r>
              <a:rPr lang="en-US" sz="2200" dirty="0">
                <a:solidFill>
                  <a:srgbClr val="000000"/>
                </a:solidFill>
                <a:ea typeface="Calibri" panose="020F0502020204030204" pitchFamily="34" charset="0"/>
                <a:cs typeface="Times New Roman" panose="02020603050405020304" pitchFamily="18" charset="0"/>
              </a:rPr>
              <a:t>trial court held that there was no consideration for Horner’s promise not to compete. Lucht appealed. </a:t>
            </a:r>
          </a:p>
          <a:p>
            <a:pPr marL="0" marR="0">
              <a:spcBef>
                <a:spcPts val="0"/>
              </a:spcBef>
              <a:spcAft>
                <a:spcPts val="0"/>
              </a:spcAft>
            </a:pPr>
            <a:r>
              <a:rPr lang="en-US" sz="2200" dirty="0">
                <a:solidFill>
                  <a:srgbClr val="000000"/>
                </a:solidFill>
                <a:ea typeface="Calibri" panose="020F0502020204030204" pitchFamily="34" charset="0"/>
                <a:cs typeface="Times New Roman" panose="02020603050405020304" pitchFamily="18" charset="0"/>
              </a:rPr>
              <a:t>Would you reverse on appeal?</a:t>
            </a:r>
          </a:p>
          <a:p>
            <a:pPr marL="0" marR="0" indent="0">
              <a:spcBef>
                <a:spcPts val="0"/>
              </a:spcBef>
              <a:spcAft>
                <a:spcPts val="0"/>
              </a:spcAft>
              <a:buNone/>
            </a:pPr>
            <a:endParaRPr lang="en-US" sz="2200" dirty="0">
              <a:solidFill>
                <a:srgbClr val="000000"/>
              </a:solidFill>
              <a:ea typeface="Calibri" panose="020F0502020204030204" pitchFamily="34" charset="0"/>
              <a:cs typeface="Times New Roman" panose="02020603050405020304" pitchFamily="18" charset="0"/>
            </a:endParaRPr>
          </a:p>
          <a:p>
            <a:pPr marL="0" marR="0">
              <a:spcBef>
                <a:spcPts val="0"/>
              </a:spcBef>
              <a:spcAft>
                <a:spcPts val="0"/>
              </a:spcAft>
            </a:pPr>
            <a:r>
              <a:rPr lang="en-US" sz="2200" dirty="0">
                <a:solidFill>
                  <a:srgbClr val="000000"/>
                </a:solidFill>
                <a:ea typeface="Calibri" panose="020F0502020204030204" pitchFamily="34" charset="0"/>
                <a:cs typeface="Times New Roman" panose="02020603050405020304" pitchFamily="18" charset="0"/>
              </a:rPr>
              <a:t>(a) Yes</a:t>
            </a:r>
          </a:p>
          <a:p>
            <a:pPr marL="0" marR="0">
              <a:spcBef>
                <a:spcPts val="0"/>
              </a:spcBef>
              <a:spcAft>
                <a:spcPts val="0"/>
              </a:spcAft>
            </a:pPr>
            <a:r>
              <a:rPr lang="en-US" sz="2200" dirty="0">
                <a:solidFill>
                  <a:srgbClr val="000000"/>
                </a:solidFill>
                <a:ea typeface="Calibri" panose="020F0502020204030204" pitchFamily="34" charset="0"/>
                <a:cs typeface="Times New Roman" panose="02020603050405020304" pitchFamily="18" charset="0"/>
              </a:rPr>
              <a:t>(b) No</a:t>
            </a:r>
          </a:p>
          <a:p>
            <a:endParaRPr lang="en-US" dirty="0"/>
          </a:p>
        </p:txBody>
      </p:sp>
    </p:spTree>
    <p:extLst>
      <p:ext uri="{BB962C8B-B14F-4D97-AF65-F5344CB8AC3E}">
        <p14:creationId xmlns:p14="http://schemas.microsoft.com/office/powerpoint/2010/main" val="35807275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B544F2-EF4D-4CC0-A563-CB48481C583C}"/>
              </a:ext>
            </a:extLst>
          </p:cNvPr>
          <p:cNvSpPr>
            <a:spLocks noGrp="1"/>
          </p:cNvSpPr>
          <p:nvPr>
            <p:ph type="title"/>
          </p:nvPr>
        </p:nvSpPr>
        <p:spPr/>
        <p:txBody>
          <a:bodyPr/>
          <a:lstStyle/>
          <a:p>
            <a:r>
              <a:rPr lang="en-US" dirty="0"/>
              <a:t>Two Agreements</a:t>
            </a:r>
          </a:p>
        </p:txBody>
      </p:sp>
      <p:sp>
        <p:nvSpPr>
          <p:cNvPr id="4" name="Flowchart: Multidocument 3">
            <a:extLst>
              <a:ext uri="{FF2B5EF4-FFF2-40B4-BE49-F238E27FC236}">
                <a16:creationId xmlns:a16="http://schemas.microsoft.com/office/drawing/2014/main" id="{C98410E2-39FA-4CE9-86D0-64079EB84AEF}"/>
              </a:ext>
            </a:extLst>
          </p:cNvPr>
          <p:cNvSpPr/>
          <p:nvPr/>
        </p:nvSpPr>
        <p:spPr>
          <a:xfrm>
            <a:off x="1142998" y="1981200"/>
            <a:ext cx="1371600" cy="1905000"/>
          </a:xfrm>
          <a:prstGeom prst="flowChartMultidocumen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noFill/>
            </a:endParaRPr>
          </a:p>
        </p:txBody>
      </p:sp>
      <p:sp>
        <p:nvSpPr>
          <p:cNvPr id="5" name="Flowchart: Multidocument 4">
            <a:extLst>
              <a:ext uri="{FF2B5EF4-FFF2-40B4-BE49-F238E27FC236}">
                <a16:creationId xmlns:a16="http://schemas.microsoft.com/office/drawing/2014/main" id="{D3BD3110-C03F-44C9-BF60-D8D8BFF840D2}"/>
              </a:ext>
            </a:extLst>
          </p:cNvPr>
          <p:cNvSpPr/>
          <p:nvPr/>
        </p:nvSpPr>
        <p:spPr>
          <a:xfrm>
            <a:off x="5943602" y="1981200"/>
            <a:ext cx="1371600" cy="1905000"/>
          </a:xfrm>
          <a:prstGeom prst="flowChartMultidocumen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noFill/>
            </a:endParaRPr>
          </a:p>
        </p:txBody>
      </p:sp>
      <p:sp>
        <p:nvSpPr>
          <p:cNvPr id="6" name="TextBox 5">
            <a:extLst>
              <a:ext uri="{FF2B5EF4-FFF2-40B4-BE49-F238E27FC236}">
                <a16:creationId xmlns:a16="http://schemas.microsoft.com/office/drawing/2014/main" id="{36225A5B-B859-4932-B311-CE8CE32C1C5F}"/>
              </a:ext>
            </a:extLst>
          </p:cNvPr>
          <p:cNvSpPr txBox="1"/>
          <p:nvPr/>
        </p:nvSpPr>
        <p:spPr>
          <a:xfrm>
            <a:off x="990600" y="3962400"/>
            <a:ext cx="2057400" cy="646331"/>
          </a:xfrm>
          <a:prstGeom prst="rect">
            <a:avLst/>
          </a:prstGeom>
          <a:noFill/>
        </p:spPr>
        <p:txBody>
          <a:bodyPr wrap="square" rtlCol="0">
            <a:spAutoFit/>
          </a:bodyPr>
          <a:lstStyle/>
          <a:p>
            <a:r>
              <a:rPr lang="en-US" dirty="0"/>
              <a:t>Employment agreement</a:t>
            </a:r>
          </a:p>
        </p:txBody>
      </p:sp>
      <p:sp>
        <p:nvSpPr>
          <p:cNvPr id="7" name="TextBox 6">
            <a:extLst>
              <a:ext uri="{FF2B5EF4-FFF2-40B4-BE49-F238E27FC236}">
                <a16:creationId xmlns:a16="http://schemas.microsoft.com/office/drawing/2014/main" id="{3D608A82-5743-4A4E-A662-E7F182D7B9AF}"/>
              </a:ext>
            </a:extLst>
          </p:cNvPr>
          <p:cNvSpPr txBox="1"/>
          <p:nvPr/>
        </p:nvSpPr>
        <p:spPr>
          <a:xfrm>
            <a:off x="5943602" y="3918857"/>
            <a:ext cx="2057400" cy="646331"/>
          </a:xfrm>
          <a:prstGeom prst="rect">
            <a:avLst/>
          </a:prstGeom>
          <a:noFill/>
        </p:spPr>
        <p:txBody>
          <a:bodyPr wrap="square" rtlCol="0">
            <a:spAutoFit/>
          </a:bodyPr>
          <a:lstStyle/>
          <a:p>
            <a:r>
              <a:rPr lang="en-US" dirty="0"/>
              <a:t>Non-Compete Agreement</a:t>
            </a:r>
          </a:p>
        </p:txBody>
      </p:sp>
    </p:spTree>
    <p:extLst>
      <p:ext uri="{BB962C8B-B14F-4D97-AF65-F5344CB8AC3E}">
        <p14:creationId xmlns:p14="http://schemas.microsoft.com/office/powerpoint/2010/main" val="34033706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B544F2-EF4D-4CC0-A563-CB48481C583C}"/>
              </a:ext>
            </a:extLst>
          </p:cNvPr>
          <p:cNvSpPr>
            <a:spLocks noGrp="1"/>
          </p:cNvSpPr>
          <p:nvPr>
            <p:ph type="title"/>
          </p:nvPr>
        </p:nvSpPr>
        <p:spPr/>
        <p:txBody>
          <a:bodyPr/>
          <a:lstStyle/>
          <a:p>
            <a:r>
              <a:rPr lang="en-US" dirty="0"/>
              <a:t>Why Not A Modification?</a:t>
            </a:r>
          </a:p>
        </p:txBody>
      </p:sp>
      <p:sp>
        <p:nvSpPr>
          <p:cNvPr id="4" name="Flowchart: Multidocument 3">
            <a:extLst>
              <a:ext uri="{FF2B5EF4-FFF2-40B4-BE49-F238E27FC236}">
                <a16:creationId xmlns:a16="http://schemas.microsoft.com/office/drawing/2014/main" id="{C98410E2-39FA-4CE9-86D0-64079EB84AEF}"/>
              </a:ext>
            </a:extLst>
          </p:cNvPr>
          <p:cNvSpPr/>
          <p:nvPr/>
        </p:nvSpPr>
        <p:spPr>
          <a:xfrm>
            <a:off x="1142998" y="1981200"/>
            <a:ext cx="1371600" cy="1905000"/>
          </a:xfrm>
          <a:prstGeom prst="flowChartMultidocumen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noFill/>
            </a:endParaRPr>
          </a:p>
        </p:txBody>
      </p:sp>
      <p:sp>
        <p:nvSpPr>
          <p:cNvPr id="5" name="Flowchart: Multidocument 4">
            <a:extLst>
              <a:ext uri="{FF2B5EF4-FFF2-40B4-BE49-F238E27FC236}">
                <a16:creationId xmlns:a16="http://schemas.microsoft.com/office/drawing/2014/main" id="{D3BD3110-C03F-44C9-BF60-D8D8BFF840D2}"/>
              </a:ext>
            </a:extLst>
          </p:cNvPr>
          <p:cNvSpPr/>
          <p:nvPr/>
        </p:nvSpPr>
        <p:spPr>
          <a:xfrm>
            <a:off x="5943602" y="1981200"/>
            <a:ext cx="1371600" cy="1905000"/>
          </a:xfrm>
          <a:prstGeom prst="flowChartMultidocumen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noFill/>
            </a:endParaRPr>
          </a:p>
        </p:txBody>
      </p:sp>
      <p:sp>
        <p:nvSpPr>
          <p:cNvPr id="6" name="TextBox 5">
            <a:extLst>
              <a:ext uri="{FF2B5EF4-FFF2-40B4-BE49-F238E27FC236}">
                <a16:creationId xmlns:a16="http://schemas.microsoft.com/office/drawing/2014/main" id="{36225A5B-B859-4932-B311-CE8CE32C1C5F}"/>
              </a:ext>
            </a:extLst>
          </p:cNvPr>
          <p:cNvSpPr txBox="1"/>
          <p:nvPr/>
        </p:nvSpPr>
        <p:spPr>
          <a:xfrm>
            <a:off x="990600" y="3962400"/>
            <a:ext cx="2057400" cy="646331"/>
          </a:xfrm>
          <a:prstGeom prst="rect">
            <a:avLst/>
          </a:prstGeom>
          <a:noFill/>
        </p:spPr>
        <p:txBody>
          <a:bodyPr wrap="square" rtlCol="0">
            <a:spAutoFit/>
          </a:bodyPr>
          <a:lstStyle/>
          <a:p>
            <a:r>
              <a:rPr lang="en-US" dirty="0"/>
              <a:t>Employment agreement</a:t>
            </a:r>
          </a:p>
        </p:txBody>
      </p:sp>
      <p:sp>
        <p:nvSpPr>
          <p:cNvPr id="7" name="TextBox 6">
            <a:extLst>
              <a:ext uri="{FF2B5EF4-FFF2-40B4-BE49-F238E27FC236}">
                <a16:creationId xmlns:a16="http://schemas.microsoft.com/office/drawing/2014/main" id="{3D608A82-5743-4A4E-A662-E7F182D7B9AF}"/>
              </a:ext>
            </a:extLst>
          </p:cNvPr>
          <p:cNvSpPr txBox="1"/>
          <p:nvPr/>
        </p:nvSpPr>
        <p:spPr>
          <a:xfrm>
            <a:off x="5943602" y="3918857"/>
            <a:ext cx="2057400" cy="646331"/>
          </a:xfrm>
          <a:prstGeom prst="rect">
            <a:avLst/>
          </a:prstGeom>
          <a:noFill/>
        </p:spPr>
        <p:txBody>
          <a:bodyPr wrap="square" rtlCol="0">
            <a:spAutoFit/>
          </a:bodyPr>
          <a:lstStyle/>
          <a:p>
            <a:r>
              <a:rPr lang="en-US" dirty="0"/>
              <a:t>Non-Compete Agreement</a:t>
            </a:r>
          </a:p>
        </p:txBody>
      </p:sp>
      <p:cxnSp>
        <p:nvCxnSpPr>
          <p:cNvPr id="11" name="Straight Arrow Connector 10">
            <a:extLst>
              <a:ext uri="{FF2B5EF4-FFF2-40B4-BE49-F238E27FC236}">
                <a16:creationId xmlns:a16="http://schemas.microsoft.com/office/drawing/2014/main" id="{9A6530BF-A42F-469E-A1FF-74F2204AE9C2}"/>
              </a:ext>
            </a:extLst>
          </p:cNvPr>
          <p:cNvCxnSpPr>
            <a:cxnSpLocks/>
          </p:cNvCxnSpPr>
          <p:nvPr/>
        </p:nvCxnSpPr>
        <p:spPr>
          <a:xfrm flipV="1">
            <a:off x="4191000" y="3352801"/>
            <a:ext cx="1600200" cy="1981199"/>
          </a:xfrm>
          <a:prstGeom prst="straightConnector1">
            <a:avLst/>
          </a:prstGeom>
          <a:ln w="38100">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BA2C7642-C756-451A-BF57-77F4E8E802A4}"/>
              </a:ext>
            </a:extLst>
          </p:cNvPr>
          <p:cNvSpPr txBox="1"/>
          <p:nvPr/>
        </p:nvSpPr>
        <p:spPr>
          <a:xfrm>
            <a:off x="2514598" y="5486400"/>
            <a:ext cx="4038602" cy="923330"/>
          </a:xfrm>
          <a:prstGeom prst="rect">
            <a:avLst/>
          </a:prstGeom>
          <a:noFill/>
        </p:spPr>
        <p:txBody>
          <a:bodyPr wrap="square" rtlCol="0">
            <a:spAutoFit/>
          </a:bodyPr>
          <a:lstStyle/>
          <a:p>
            <a:r>
              <a:rPr lang="en-US" dirty="0"/>
              <a:t>This does not alter a term of the employment agreement. It adds an entirely new condition. </a:t>
            </a:r>
          </a:p>
        </p:txBody>
      </p:sp>
    </p:spTree>
    <p:extLst>
      <p:ext uri="{BB962C8B-B14F-4D97-AF65-F5344CB8AC3E}">
        <p14:creationId xmlns:p14="http://schemas.microsoft.com/office/powerpoint/2010/main" val="21457181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50839-00CC-4423-9414-025B4040370F}"/>
              </a:ext>
            </a:extLst>
          </p:cNvPr>
          <p:cNvSpPr>
            <a:spLocks noGrp="1"/>
          </p:cNvSpPr>
          <p:nvPr>
            <p:ph type="title"/>
          </p:nvPr>
        </p:nvSpPr>
        <p:spPr/>
        <p:txBody>
          <a:bodyPr/>
          <a:lstStyle/>
          <a:p>
            <a:r>
              <a:rPr lang="en-US" dirty="0"/>
              <a:t>Assume It Is A Modification</a:t>
            </a:r>
          </a:p>
        </p:txBody>
      </p:sp>
      <p:sp>
        <p:nvSpPr>
          <p:cNvPr id="3" name="Content Placeholder 2">
            <a:extLst>
              <a:ext uri="{FF2B5EF4-FFF2-40B4-BE49-F238E27FC236}">
                <a16:creationId xmlns:a16="http://schemas.microsoft.com/office/drawing/2014/main" id="{3C028449-7E19-4D76-8811-C9FC7CA09883}"/>
              </a:ext>
            </a:extLst>
          </p:cNvPr>
          <p:cNvSpPr>
            <a:spLocks noGrp="1"/>
          </p:cNvSpPr>
          <p:nvPr>
            <p:ph idx="1"/>
          </p:nvPr>
        </p:nvSpPr>
        <p:spPr/>
        <p:txBody>
          <a:bodyPr/>
          <a:lstStyle/>
          <a:p>
            <a:r>
              <a:rPr lang="en-US" dirty="0"/>
              <a:t>Then non-compete clause is enforceable if it is fair and equitable in view of circumstances not anticipated by the parties when the contract was made. </a:t>
            </a:r>
          </a:p>
          <a:p>
            <a:r>
              <a:rPr lang="en-US" dirty="0"/>
              <a:t>(a) True</a:t>
            </a:r>
          </a:p>
          <a:p>
            <a:r>
              <a:rPr lang="en-US" dirty="0"/>
              <a:t>(b) False</a:t>
            </a:r>
          </a:p>
        </p:txBody>
      </p:sp>
    </p:spTree>
    <p:extLst>
      <p:ext uri="{BB962C8B-B14F-4D97-AF65-F5344CB8AC3E}">
        <p14:creationId xmlns:p14="http://schemas.microsoft.com/office/powerpoint/2010/main" val="570243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315C3-BC33-4903-964F-CDB0F266201E}"/>
              </a:ext>
            </a:extLst>
          </p:cNvPr>
          <p:cNvSpPr>
            <a:spLocks noGrp="1"/>
          </p:cNvSpPr>
          <p:nvPr>
            <p:ph type="title"/>
          </p:nvPr>
        </p:nvSpPr>
        <p:spPr/>
        <p:txBody>
          <a:bodyPr/>
          <a:lstStyle/>
          <a:p>
            <a:r>
              <a:rPr lang="en-US" sz="3600" dirty="0" err="1">
                <a:effectLst/>
                <a:latin typeface="Verdana" panose="020B0604030504040204" pitchFamily="34" charset="0"/>
                <a:ea typeface="Times New Roman" panose="02020603050405020304" pitchFamily="18" charset="0"/>
                <a:cs typeface="Times New Roman" panose="02020603050405020304" pitchFamily="18" charset="0"/>
              </a:rPr>
              <a:t>Schwartzreich</a:t>
            </a:r>
            <a:r>
              <a:rPr lang="en-US" sz="3600" dirty="0">
                <a:effectLst/>
                <a:latin typeface="Verdana" panose="020B0604030504040204" pitchFamily="34" charset="0"/>
                <a:ea typeface="Times New Roman" panose="02020603050405020304" pitchFamily="18" charset="0"/>
                <a:cs typeface="Times New Roman" panose="02020603050405020304" pitchFamily="18" charset="0"/>
              </a:rPr>
              <a:t> v. Bauman-</a:t>
            </a:r>
            <a:r>
              <a:rPr lang="en-US" sz="3600" dirty="0" err="1">
                <a:effectLst/>
                <a:latin typeface="Verdana" panose="020B0604030504040204" pitchFamily="34" charset="0"/>
                <a:ea typeface="Times New Roman" panose="02020603050405020304" pitchFamily="18" charset="0"/>
                <a:cs typeface="Times New Roman" panose="02020603050405020304" pitchFamily="18" charset="0"/>
              </a:rPr>
              <a:t>Basch</a:t>
            </a:r>
            <a:endParaRPr lang="en-US" dirty="0"/>
          </a:p>
        </p:txBody>
      </p:sp>
      <p:sp>
        <p:nvSpPr>
          <p:cNvPr id="3" name="Content Placeholder 2">
            <a:extLst>
              <a:ext uri="{FF2B5EF4-FFF2-40B4-BE49-F238E27FC236}">
                <a16:creationId xmlns:a16="http://schemas.microsoft.com/office/drawing/2014/main" id="{88304331-0216-4B26-861B-5278A6C3112C}"/>
              </a:ext>
            </a:extLst>
          </p:cNvPr>
          <p:cNvSpPr>
            <a:spLocks noGrp="1"/>
          </p:cNvSpPr>
          <p:nvPr>
            <p:ph idx="1"/>
          </p:nvPr>
        </p:nvSpPr>
        <p:spPr>
          <a:xfrm>
            <a:off x="446314" y="1066800"/>
            <a:ext cx="8229600" cy="5257800"/>
          </a:xfrm>
        </p:spPr>
        <p:txBody>
          <a:bodyPr/>
          <a:lstStyle/>
          <a:p>
            <a:r>
              <a:rPr lang="en-US" sz="2200" dirty="0" err="1">
                <a:effectLst/>
                <a:ea typeface="Calibri" panose="020F0502020204030204" pitchFamily="34" charset="0"/>
                <a:cs typeface="Times New Roman" panose="02020603050405020304" pitchFamily="18" charset="0"/>
              </a:rPr>
              <a:t>Schwartzeich</a:t>
            </a:r>
            <a:r>
              <a:rPr lang="en-US" sz="2200" dirty="0">
                <a:ea typeface="Calibri" panose="020F0502020204030204" pitchFamily="34" charset="0"/>
                <a:cs typeface="Times New Roman" panose="02020603050405020304" pitchFamily="18" charset="0"/>
              </a:rPr>
              <a:t>, an employee of Bauman-</a:t>
            </a:r>
            <a:r>
              <a:rPr lang="en-US" sz="2200" dirty="0" err="1">
                <a:ea typeface="Calibri" panose="020F0502020204030204" pitchFamily="34" charset="0"/>
                <a:cs typeface="Times New Roman" panose="02020603050405020304" pitchFamily="18" charset="0"/>
              </a:rPr>
              <a:t>Basch</a:t>
            </a:r>
            <a:r>
              <a:rPr lang="en-US" sz="2200" dirty="0">
                <a:ea typeface="Calibri" panose="020F0502020204030204" pitchFamily="34" charset="0"/>
                <a:cs typeface="Times New Roman" panose="02020603050405020304" pitchFamily="18" charset="0"/>
              </a:rPr>
              <a:t> testified:</a:t>
            </a:r>
          </a:p>
          <a:p>
            <a:pPr lvl="1"/>
            <a:r>
              <a:rPr lang="en-US" sz="2200" dirty="0">
                <a:effectLst/>
                <a:ea typeface="Calibri" panose="020F0502020204030204" pitchFamily="34" charset="0"/>
                <a:cs typeface="Times New Roman" panose="02020603050405020304" pitchFamily="18" charset="0"/>
              </a:rPr>
              <a:t>I told Mr. Bauman that I have an offer from Scheer &amp; Mayer of $110 a week, and I said to him, 'Do you advise me as a friendly matter -- will you advise me as a friendly matter what to do; you see I have a contract with you, and I should not accept the offer of $110 a week, and I ask you, as a matter of friendship, do you advise me to take it or not.' At the minute he did not say anything, but the day afterwards he came to me in and he said, 'I will give you $100 a week, and I want you to stay with me.' I said, 'All right, I will accept it; it is very nice of you that you do that, and I appreciate it very much.’</a:t>
            </a:r>
          </a:p>
          <a:p>
            <a:r>
              <a:rPr lang="en-US" sz="2600" dirty="0">
                <a:ea typeface="Calibri" panose="020F0502020204030204" pitchFamily="34" charset="0"/>
                <a:cs typeface="Times New Roman" panose="02020603050405020304" pitchFamily="18" charset="0"/>
              </a:rPr>
              <a:t>Is there consideration for Bauman’s promise? </a:t>
            </a:r>
          </a:p>
          <a:p>
            <a:r>
              <a:rPr lang="en-US" sz="2600" dirty="0">
                <a:effectLst/>
                <a:ea typeface="Calibri" panose="020F0502020204030204" pitchFamily="34" charset="0"/>
                <a:cs typeface="Times New Roman" panose="02020603050405020304" pitchFamily="18" charset="0"/>
              </a:rPr>
              <a:t>(a) Yes</a:t>
            </a:r>
          </a:p>
          <a:p>
            <a:r>
              <a:rPr lang="en-US" sz="2600" dirty="0">
                <a:ea typeface="Calibri" panose="020F0502020204030204" pitchFamily="34" charset="0"/>
                <a:cs typeface="Times New Roman" panose="02020603050405020304" pitchFamily="18" charset="0"/>
              </a:rPr>
              <a:t>(b) No</a:t>
            </a:r>
            <a:endParaRPr lang="en-US" sz="2600" dirty="0">
              <a:effectLst/>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6032646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2385BA-01D5-4A3B-A04A-2DD5927E75A6}"/>
              </a:ext>
            </a:extLst>
          </p:cNvPr>
          <p:cNvSpPr>
            <a:spLocks noGrp="1"/>
          </p:cNvSpPr>
          <p:nvPr>
            <p:ph type="title"/>
          </p:nvPr>
        </p:nvSpPr>
        <p:spPr/>
        <p:txBody>
          <a:bodyPr/>
          <a:lstStyle/>
          <a:p>
            <a:r>
              <a:rPr lang="en-US" dirty="0"/>
              <a:t>Alpine Manor (Changed)</a:t>
            </a:r>
          </a:p>
        </p:txBody>
      </p:sp>
      <p:sp>
        <p:nvSpPr>
          <p:cNvPr id="3" name="Content Placeholder 2">
            <a:extLst>
              <a:ext uri="{FF2B5EF4-FFF2-40B4-BE49-F238E27FC236}">
                <a16:creationId xmlns:a16="http://schemas.microsoft.com/office/drawing/2014/main" id="{04138494-3102-4494-B962-9ECE1E0E7BB6}"/>
              </a:ext>
            </a:extLst>
          </p:cNvPr>
          <p:cNvSpPr>
            <a:spLocks noGrp="1"/>
          </p:cNvSpPr>
          <p:nvPr>
            <p:ph idx="1"/>
          </p:nvPr>
        </p:nvSpPr>
        <p:spPr/>
        <p:txBody>
          <a:bodyPr/>
          <a:lstStyle/>
          <a:p>
            <a:pPr marL="0" marR="0">
              <a:spcBef>
                <a:spcPts val="0"/>
              </a:spcBef>
              <a:spcAft>
                <a:spcPts val="0"/>
              </a:spcAft>
            </a:pPr>
            <a:r>
              <a:rPr lang="en-US" sz="1800" dirty="0">
                <a:effectLst/>
                <a:latin typeface="Verdana" panose="020B0604030504040204" pitchFamily="34" charset="0"/>
                <a:ea typeface="Times New Roman" panose="02020603050405020304" pitchFamily="18" charset="0"/>
                <a:cs typeface="Times New Roman" panose="02020603050405020304" pitchFamily="18" charset="0"/>
              </a:rPr>
              <a:t>Alpine Manor Banquets contracted with Tony’s Tomatoes for 100 pounds of tomatoes at $1.50 a pound.  Shortly after, the market price of tomatoes unexpectedly dropped considerably.  No one had anticipated the decline in price.  Alpine asked Tony to modify their contract to reduce the price to $1 per pound.  Tony says, “For you, of course.  You’re my best customer, and you have also helped me out in the past.  Let me return the favor.”  </a:t>
            </a:r>
          </a:p>
          <a:p>
            <a:pPr marL="0" marR="0" indent="0">
              <a:spcBef>
                <a:spcPts val="0"/>
              </a:spcBef>
              <a:spcAft>
                <a:spcPts val="0"/>
              </a:spcAft>
              <a:buNone/>
            </a:pPr>
            <a:r>
              <a:rPr lang="en-US" sz="1800" dirty="0">
                <a:effectLst/>
                <a:latin typeface="Verdana" panose="020B0604030504040204" pitchFamily="34" charset="0"/>
                <a:ea typeface="Times New Roman" panose="02020603050405020304" pitchFamily="18" charset="0"/>
                <a:cs typeface="Times New Roman" panose="02020603050405020304" pitchFamily="18" charset="0"/>
              </a:rPr>
              <a:t> </a:t>
            </a:r>
          </a:p>
          <a:p>
            <a:pPr marL="0" marR="0">
              <a:spcBef>
                <a:spcPts val="0"/>
              </a:spcBef>
              <a:spcAft>
                <a:spcPts val="0"/>
              </a:spcAft>
            </a:pPr>
            <a:r>
              <a:rPr lang="en-US" sz="1800" b="1" dirty="0">
                <a:effectLst/>
                <a:latin typeface="Verdana" panose="020B0604030504040204" pitchFamily="34" charset="0"/>
                <a:ea typeface="Times New Roman" panose="02020603050405020304" pitchFamily="18" charset="0"/>
                <a:cs typeface="Times New Roman" panose="02020603050405020304" pitchFamily="18" charset="0"/>
              </a:rPr>
              <a:t>(a) Alpine and Tony modified their original contract.</a:t>
            </a:r>
            <a:endParaRPr lang="en-US" sz="1800" dirty="0">
              <a:effectLst/>
              <a:latin typeface="Verdana" panose="020B0604030504040204" pitchFamily="34" charset="0"/>
              <a:ea typeface="Times New Roman" panose="02020603050405020304" pitchFamily="18" charset="0"/>
              <a:cs typeface="Times New Roman" panose="02020603050405020304" pitchFamily="18" charset="0"/>
            </a:endParaRPr>
          </a:p>
          <a:p>
            <a:pPr marL="0" marR="0" indent="0">
              <a:spcBef>
                <a:spcPts val="0"/>
              </a:spcBef>
              <a:spcAft>
                <a:spcPts val="0"/>
              </a:spcAft>
              <a:buNone/>
            </a:pPr>
            <a:r>
              <a:rPr lang="en-US" sz="1800" b="1" dirty="0">
                <a:effectLst/>
                <a:latin typeface="Verdana" panose="020B0604030504040204" pitchFamily="34" charset="0"/>
                <a:ea typeface="Times New Roman" panose="02020603050405020304" pitchFamily="18" charset="0"/>
                <a:cs typeface="Times New Roman" panose="02020603050405020304" pitchFamily="18" charset="0"/>
              </a:rPr>
              <a:t> </a:t>
            </a:r>
            <a:endParaRPr lang="en-US" sz="1800" dirty="0">
              <a:effectLst/>
              <a:latin typeface="Verdana" panose="020B060403050404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800" b="1" dirty="0">
                <a:effectLst/>
                <a:latin typeface="Verdana" panose="020B0604030504040204" pitchFamily="34" charset="0"/>
                <a:ea typeface="Times New Roman" panose="02020603050405020304" pitchFamily="18" charset="0"/>
                <a:cs typeface="Times New Roman" panose="02020603050405020304" pitchFamily="18" charset="0"/>
              </a:rPr>
              <a:t>(b) The changed contract is enforceable.</a:t>
            </a:r>
            <a:endParaRPr lang="en-US" sz="1800" dirty="0">
              <a:effectLst/>
              <a:latin typeface="Verdana" panose="020B0604030504040204" pitchFamily="34" charset="0"/>
              <a:ea typeface="Times New Roman" panose="02020603050405020304" pitchFamily="18" charset="0"/>
              <a:cs typeface="Times New Roman" panose="02020603050405020304" pitchFamily="18" charset="0"/>
            </a:endParaRPr>
          </a:p>
          <a:p>
            <a:pPr marL="0" marR="0" indent="0">
              <a:spcBef>
                <a:spcPts val="0"/>
              </a:spcBef>
              <a:spcAft>
                <a:spcPts val="0"/>
              </a:spcAft>
              <a:buNone/>
            </a:pPr>
            <a:endParaRPr lang="en-US" sz="1800" dirty="0">
              <a:effectLst/>
              <a:latin typeface="Verdana" panose="020B060403050404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800" b="1" dirty="0">
                <a:effectLst/>
                <a:latin typeface="Verdana" panose="020B0604030504040204" pitchFamily="34" charset="0"/>
                <a:ea typeface="Times New Roman" panose="02020603050405020304" pitchFamily="18" charset="0"/>
                <a:cs typeface="Times New Roman" panose="02020603050405020304" pitchFamily="18" charset="0"/>
              </a:rPr>
              <a:t>(c) If Alpine pays Tony only $1 a pound, that is a breach of their contract.</a:t>
            </a:r>
            <a:endParaRPr lang="en-US" sz="1800" dirty="0">
              <a:effectLst/>
              <a:latin typeface="Verdana" panose="020B0604030504040204" pitchFamily="34" charset="0"/>
              <a:ea typeface="Times New Roman" panose="02020603050405020304" pitchFamily="18" charset="0"/>
              <a:cs typeface="Times New Roman" panose="02020603050405020304" pitchFamily="18" charset="0"/>
            </a:endParaRPr>
          </a:p>
          <a:p>
            <a:pPr marL="0" marR="0" indent="0">
              <a:spcBef>
                <a:spcPts val="0"/>
              </a:spcBef>
              <a:spcAft>
                <a:spcPts val="0"/>
              </a:spcAft>
              <a:buNone/>
            </a:pPr>
            <a:r>
              <a:rPr lang="en-US" sz="1800" dirty="0">
                <a:effectLst/>
                <a:latin typeface="Verdana" panose="020B0604030504040204" pitchFamily="34" charset="0"/>
                <a:ea typeface="Times New Roman" panose="02020603050405020304" pitchFamily="18" charset="0"/>
                <a:cs typeface="Times New Roman" panose="02020603050405020304" pitchFamily="18" charset="0"/>
              </a:rPr>
              <a:t> </a:t>
            </a:r>
          </a:p>
          <a:p>
            <a:pPr marL="0" marR="0">
              <a:spcBef>
                <a:spcPts val="0"/>
              </a:spcBef>
              <a:spcAft>
                <a:spcPts val="0"/>
              </a:spcAft>
            </a:pPr>
            <a:r>
              <a:rPr lang="en-US" sz="1800" b="1" dirty="0">
                <a:effectLst/>
                <a:latin typeface="Verdana" panose="020B0604030504040204" pitchFamily="34" charset="0"/>
                <a:ea typeface="Times New Roman" panose="02020603050405020304" pitchFamily="18" charset="0"/>
                <a:cs typeface="Times New Roman" panose="02020603050405020304" pitchFamily="18" charset="0"/>
              </a:rPr>
              <a:t>(d) Both (a) and (b).</a:t>
            </a:r>
            <a:r>
              <a:rPr lang="en-US" sz="1800" dirty="0">
                <a:effectLst/>
                <a:latin typeface="Verdana" panose="020B0604030504040204" pitchFamily="34" charset="0"/>
                <a:ea typeface="Times New Roman" panose="02020603050405020304" pitchFamily="18"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16111631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3FAFB7-E874-4985-84AB-CDABC656DFCA}"/>
              </a:ext>
            </a:extLst>
          </p:cNvPr>
          <p:cNvSpPr>
            <a:spLocks noGrp="1"/>
          </p:cNvSpPr>
          <p:nvPr>
            <p:ph type="title"/>
          </p:nvPr>
        </p:nvSpPr>
        <p:spPr/>
        <p:txBody>
          <a:bodyPr/>
          <a:lstStyle/>
          <a:p>
            <a:r>
              <a:rPr lang="en-US" dirty="0"/>
              <a:t>Mason and Dixon</a:t>
            </a:r>
          </a:p>
        </p:txBody>
      </p:sp>
      <p:sp>
        <p:nvSpPr>
          <p:cNvPr id="3" name="Content Placeholder 2">
            <a:extLst>
              <a:ext uri="{FF2B5EF4-FFF2-40B4-BE49-F238E27FC236}">
                <a16:creationId xmlns:a16="http://schemas.microsoft.com/office/drawing/2014/main" id="{B4C6FC24-CB0F-43E7-8557-F48713F448E4}"/>
              </a:ext>
            </a:extLst>
          </p:cNvPr>
          <p:cNvSpPr>
            <a:spLocks noGrp="1"/>
          </p:cNvSpPr>
          <p:nvPr>
            <p:ph idx="1"/>
          </p:nvPr>
        </p:nvSpPr>
        <p:spPr/>
        <p:txBody>
          <a:bodyPr/>
          <a:lstStyle/>
          <a:p>
            <a:pPr marL="0" marR="0">
              <a:spcBef>
                <a:spcPts val="0"/>
              </a:spcBef>
              <a:spcAft>
                <a:spcPts val="0"/>
              </a:spcAft>
            </a:pPr>
            <a:r>
              <a:rPr lang="en-US" sz="1800" dirty="0">
                <a:effectLst/>
                <a:latin typeface="Verdana" panose="020B0604030504040204" pitchFamily="34" charset="0"/>
                <a:ea typeface="Times New Roman" panose="02020603050405020304" pitchFamily="18" charset="0"/>
                <a:cs typeface="Arial" panose="020B0604020202020204" pitchFamily="34" charset="0"/>
              </a:rPr>
              <a:t>Mason, who ships hair gel to Europe, wants to charter a ship for this purpose from Dixon.  Dixon has no appropriate ships for charter, but happens to be negotiating to buy a suitable ship, the Sticky.  Dixon promises to charter the Sticky to Mason if Dixon does indeed buy it.  In return, Mason promises to pay the charter fee.  Dixon does shortly thereafter buy the Sticky, but, in the meantime, Mason decides he does not want to charter it.  Mason argues that his promise to pay the charter fee is unenforceable because Dixon’s promise to charter the ship if he bought it was illusory.  Is Mason correct?</a:t>
            </a:r>
            <a:endParaRPr lang="en-US" sz="1800" dirty="0">
              <a:effectLst/>
              <a:latin typeface="Verdana" panose="020B060403050404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endParaRPr lang="en-US" sz="1800" dirty="0">
              <a:effectLst/>
              <a:latin typeface="Verdana" panose="020B060403050404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800" b="1" dirty="0">
                <a:effectLst/>
                <a:latin typeface="Verdana" panose="020B0604030504040204" pitchFamily="34" charset="0"/>
                <a:ea typeface="Times New Roman" panose="02020603050405020304" pitchFamily="18" charset="0"/>
                <a:cs typeface="Arial" panose="020B0604020202020204" pitchFamily="34" charset="0"/>
              </a:rPr>
              <a:t>(a) Yes.</a:t>
            </a:r>
            <a:endParaRPr lang="en-US" sz="1800" dirty="0">
              <a:effectLst/>
              <a:latin typeface="Verdana" panose="020B0604030504040204" pitchFamily="34" charset="0"/>
              <a:ea typeface="Times New Roman" panose="02020603050405020304" pitchFamily="18" charset="0"/>
              <a:cs typeface="Times New Roman" panose="02020603050405020304" pitchFamily="18" charset="0"/>
            </a:endParaRPr>
          </a:p>
          <a:p>
            <a:pPr marL="0" marR="0" indent="0">
              <a:spcBef>
                <a:spcPts val="0"/>
              </a:spcBef>
              <a:spcAft>
                <a:spcPts val="0"/>
              </a:spcAft>
              <a:buNone/>
            </a:pPr>
            <a:r>
              <a:rPr lang="en-US" sz="1800" b="1" dirty="0">
                <a:effectLst/>
                <a:latin typeface="Verdana" panose="020B0604030504040204" pitchFamily="34" charset="0"/>
                <a:ea typeface="Times New Roman" panose="02020603050405020304" pitchFamily="18" charset="0"/>
                <a:cs typeface="Arial" panose="020B0604020202020204" pitchFamily="34" charset="0"/>
              </a:rPr>
              <a:t> </a:t>
            </a:r>
            <a:endParaRPr lang="en-US" sz="1800" dirty="0">
              <a:effectLst/>
              <a:latin typeface="Verdana" panose="020B060403050404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800" b="1" dirty="0">
                <a:effectLst/>
                <a:latin typeface="Verdana" panose="020B0604030504040204" pitchFamily="34" charset="0"/>
                <a:ea typeface="Times New Roman" panose="02020603050405020304" pitchFamily="18" charset="0"/>
                <a:cs typeface="Arial" panose="020B0604020202020204" pitchFamily="34" charset="0"/>
              </a:rPr>
              <a:t>(b) No.</a:t>
            </a:r>
            <a:endParaRPr lang="en-US" sz="1800" dirty="0">
              <a:effectLst/>
              <a:latin typeface="Verdana" panose="020B060403050404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28676848"/>
      </p:ext>
    </p:extLst>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2718</TotalTime>
  <Words>1316</Words>
  <Application>Microsoft Office PowerPoint</Application>
  <PresentationFormat>On-screen Show (4:3)</PresentationFormat>
  <Paragraphs>65</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Garamond</vt:lpstr>
      <vt:lpstr>Verdana</vt:lpstr>
      <vt:lpstr>Wingdings</vt:lpstr>
      <vt:lpstr>Edge</vt:lpstr>
      <vt:lpstr>Review for Consideration </vt:lpstr>
      <vt:lpstr>Bob and the Carpenter</vt:lpstr>
      <vt:lpstr>A Non-Compete Clause</vt:lpstr>
      <vt:lpstr>Two Agreements</vt:lpstr>
      <vt:lpstr>Why Not A Modification?</vt:lpstr>
      <vt:lpstr>Assume It Is A Modification</vt:lpstr>
      <vt:lpstr>Schwartzreich v. Bauman-Basch</vt:lpstr>
      <vt:lpstr>Alpine Manor (Changed)</vt:lpstr>
      <vt:lpstr>Mason and Dixon</vt:lpstr>
      <vt:lpstr>A Publishing Contract</vt:lpstr>
      <vt:lpstr>Steer Rite</vt:lpstr>
      <vt:lpstr>Scrooge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Click Wrap Contracts</dc:title>
  <dc:creator>Richard</dc:creator>
  <cp:lastModifiedBy>Richard Warner</cp:lastModifiedBy>
  <cp:revision>443</cp:revision>
  <dcterms:created xsi:type="dcterms:W3CDTF">2004-02-06T21:25:14Z</dcterms:created>
  <dcterms:modified xsi:type="dcterms:W3CDTF">2023-09-04T21:03:49Z</dcterms:modified>
</cp:coreProperties>
</file>